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73"/>
  </p:notesMasterIdLst>
  <p:sldIdLst>
    <p:sldId id="326" r:id="rId3"/>
    <p:sldId id="327" r:id="rId4"/>
    <p:sldId id="260" r:id="rId5"/>
    <p:sldId id="332" r:id="rId6"/>
    <p:sldId id="33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30" r:id="rId22"/>
    <p:sldId id="331" r:id="rId23"/>
    <p:sldId id="276" r:id="rId24"/>
    <p:sldId id="277" r:id="rId25"/>
    <p:sldId id="278" r:id="rId26"/>
    <p:sldId id="334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293" r:id="rId41"/>
    <p:sldId id="328" r:id="rId42"/>
    <p:sldId id="294" r:id="rId43"/>
    <p:sldId id="323" r:id="rId44"/>
    <p:sldId id="324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25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72877" autoAdjust="0"/>
  </p:normalViewPr>
  <p:slideViewPr>
    <p:cSldViewPr snapToGrid="0">
      <p:cViewPr>
        <p:scale>
          <a:sx n="80" d="100"/>
          <a:sy n="80" d="100"/>
        </p:scale>
        <p:origin x="-276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08232120997666E-2"/>
          <c:y val="9.4786205200667634E-2"/>
          <c:w val="0.88699597516344242"/>
          <c:h val="0.905213753607779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>
              <a:solidFill>
                <a:schemeClr val="accent1">
                  <a:shade val="50000"/>
                </a:schemeClr>
              </a:solidFill>
            </a:ln>
          </c:spPr>
          <c:explosion val="18"/>
          <c:dPt>
            <c:idx val="0"/>
            <c:bubble3D val="0"/>
            <c:spPr>
              <a:solidFill>
                <a:srgbClr val="00B050"/>
              </a:solidFill>
              <a:ln w="22225">
                <a:solidFill>
                  <a:schemeClr val="accent1">
                    <a:shade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A3-6B40-BE44-BD3138D3FC4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2225">
                <a:solidFill>
                  <a:schemeClr val="accent1">
                    <a:shade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A3-6B40-BE44-BD3138D3FC48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22225">
                <a:solidFill>
                  <a:schemeClr val="accent1">
                    <a:shade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A3-6B40-BE44-BD3138D3FC4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2225">
                <a:solidFill>
                  <a:schemeClr val="accent1">
                    <a:shade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A3-6B40-BE44-BD3138D3FC48}"/>
              </c:ext>
            </c:extLst>
          </c:dPt>
          <c:dPt>
            <c:idx val="4"/>
            <c:bubble3D val="0"/>
            <c:explosion val="34"/>
            <c:spPr>
              <a:solidFill>
                <a:srgbClr val="E6B6E3"/>
              </a:solidFill>
              <a:ln w="22225">
                <a:solidFill>
                  <a:schemeClr val="accent1">
                    <a:shade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A3-6B40-BE44-BD3138D3FC48}"/>
              </c:ext>
            </c:extLst>
          </c:dPt>
          <c:dLbls>
            <c:dLbl>
              <c:idx val="0"/>
              <c:layout>
                <c:manualLayout>
                  <c:x val="6.9174048556430445E-3"/>
                  <c:y val="-2.10875984251968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3-6B40-BE44-BD3138D3FC48}"/>
                </c:ext>
              </c:extLst>
            </c:dLbl>
            <c:dLbl>
              <c:idx val="1"/>
              <c:layout>
                <c:manualLayout>
                  <c:x val="-3.1886562278489482E-2"/>
                  <c:y val="-0.2820092760798059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3-6B40-BE44-BD3138D3FC48}"/>
                </c:ext>
              </c:extLst>
            </c:dLbl>
            <c:dLbl>
              <c:idx val="2"/>
              <c:layout>
                <c:manualLayout>
                  <c:x val="0.11120316145891959"/>
                  <c:y val="4.331934966320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A3-6B40-BE44-BD3138D3FC48}"/>
                </c:ext>
              </c:extLst>
            </c:dLbl>
            <c:dLbl>
              <c:idx val="3"/>
              <c:layout>
                <c:manualLayout>
                  <c:x val="-6.6254954990584383E-2"/>
                  <c:y val="8.910495016225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A3-6B40-BE44-BD3138D3FC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Вазогенен (несептичен)</c:v>
                </c:pt>
                <c:pt idx="1">
                  <c:v>Вазогенен (септичен)</c:v>
                </c:pt>
                <c:pt idx="2">
                  <c:v>Хиповолемичен</c:v>
                </c:pt>
                <c:pt idx="3">
                  <c:v>Кардиогенен</c:v>
                </c:pt>
                <c:pt idx="4">
                  <c:v>Обструктивен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0.62</c:v>
                </c:pt>
                <c:pt idx="2">
                  <c:v>0.16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9A3-6B40-BE44-BD3138D3F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9.2817094075239547E-3"/>
          <c:y val="0.8594219518519699"/>
          <c:w val="0.94857269831208835"/>
          <c:h val="0.12647143247392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0.32662</cdr:x>
      <cdr:y>0.22606</cdr:y>
    </cdr:from>
    <cdr:to>
      <cdr:x>0.47662</cdr:x>
      <cdr:y>0.45106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1096" y="918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56328F-9DF6-47BA-9A74-F0F31ECB628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526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При шок има нарушения на основните витални параметри, които определят нормалното снабдяване на тъканите и клетките с кислород.  Индексът на кислородно снабдяване </a:t>
            </a:r>
            <a:r>
              <a:rPr lang="en-US" altLang="bg-BG" dirty="0"/>
              <a:t>(DO</a:t>
            </a:r>
            <a:r>
              <a:rPr lang="en-US" altLang="bg-BG" baseline="-25000" dirty="0"/>
              <a:t>2i</a:t>
            </a:r>
            <a:r>
              <a:rPr lang="bg-BG" altLang="bg-BG" dirty="0"/>
              <a:t>) се определя от съдържанието на кислород в артериалната кръв (СаО</a:t>
            </a:r>
            <a:r>
              <a:rPr lang="bg-BG" altLang="bg-BG" baseline="-25000" dirty="0"/>
              <a:t>2</a:t>
            </a:r>
            <a:r>
              <a:rPr lang="bg-BG" altLang="bg-BG" dirty="0"/>
              <a:t>) и сърдечния индекс (</a:t>
            </a:r>
            <a:r>
              <a:rPr lang="en-US" altLang="bg-BG" dirty="0"/>
              <a:t>CI</a:t>
            </a:r>
            <a:r>
              <a:rPr lang="bg-BG" altLang="bg-BG" dirty="0"/>
              <a:t>). Индексът на кислородната консумация представлява артерио-венозната разликата в съдържанието на кислорода, умножена по сърдечния индекс. Кислородната есктракция (22-33%) е съотношението на кислородната доставка и кислородната консумация.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fld id="{53924502-284A-422A-A895-91E8A1D9AFAE}" type="slidenum">
              <a:rPr lang="bg-BG" altLang="bg-BG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bg-BG" altLang="bg-BG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0A11988-5D87-4C08-9B73-D1A446E6E5DB}" type="slidenum">
              <a:rPr lang="bg-BG" altLang="bg-BG" smtClean="0"/>
              <a:pPr>
                <a:spcBef>
                  <a:spcPct val="0"/>
                </a:spcBef>
              </a:pPr>
              <a:t>15</a:t>
            </a:fld>
            <a:endParaRPr lang="bg-BG" altLang="bg-BG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Загубата на течности с различен състав е в основата на възникването му.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1568990-DBC7-41DB-BF46-54D585CDA7D8}" type="slidenum">
              <a:rPr lang="bg-BG" altLang="bg-BG" smtClean="0"/>
              <a:pPr>
                <a:spcBef>
                  <a:spcPct val="0"/>
                </a:spcBef>
              </a:pPr>
              <a:t>16</a:t>
            </a:fld>
            <a:endParaRPr lang="bg-BG" altLang="bg-BG"/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Хиповолемията може да бъде абсолютна или относителна.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5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19371F0-5DF9-4DD4-88DA-80A55A1C48D2}" type="slidenum">
              <a:rPr lang="bg-BG" altLang="bg-BG" smtClean="0"/>
              <a:pPr>
                <a:spcBef>
                  <a:spcPct val="0"/>
                </a:spcBef>
              </a:pPr>
              <a:t>17</a:t>
            </a:fld>
            <a:endParaRPr lang="bg-BG" altLang="bg-BG"/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Представени са най-честите причини за хиповолемичен шок при травма.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6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6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1DC16AB-2CA8-4714-A3E8-34BB887FE3D1}" type="slidenum">
              <a:rPr lang="bg-BG" altLang="bg-BG" smtClean="0"/>
              <a:pPr>
                <a:spcBef>
                  <a:spcPct val="0"/>
                </a:spcBef>
              </a:pPr>
              <a:t>19</a:t>
            </a:fld>
            <a:endParaRPr lang="bg-BG" altLang="bg-BG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 dirty="0"/>
              <a:t>Представена е приблизителната кръвозагуба при различен травматизъм.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FAD354-4807-488C-8401-A399FEA9B431}" type="slidenum">
              <a:rPr lang="bg-BG" altLang="bg-BG" smtClean="0"/>
              <a:pPr>
                <a:spcBef>
                  <a:spcPct val="0"/>
                </a:spcBef>
              </a:pPr>
              <a:t>20</a:t>
            </a:fld>
            <a:endParaRPr lang="bg-BG" altLang="bg-BG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Основни причини за промяна в параметрите на кръвообращението.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FAD354-4807-488C-8401-A399FEA9B431}" type="slidenum">
              <a:rPr lang="bg-BG" altLang="bg-BG" smtClean="0"/>
              <a:pPr>
                <a:spcBef>
                  <a:spcPct val="0"/>
                </a:spcBef>
              </a:pPr>
              <a:t>21</a:t>
            </a:fld>
            <a:endParaRPr lang="bg-BG" altLang="bg-BG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Липсата на достатъчен ОЦК, води до намалено преднатоварване с последствия намален УО и МОС, въпреки компенсаторната тахикардия и нарушена тъканна перфузия. Коронарният ток също е намален, като тахикардията повишава кислородните изисквания на сърцето.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7A16427-22E9-4E80-8744-BCB80282B471}" type="slidenum">
              <a:rPr lang="bg-BG" altLang="bg-BG" smtClean="0"/>
              <a:pPr>
                <a:spcBef>
                  <a:spcPct val="0"/>
                </a:spcBef>
              </a:pPr>
              <a:t>22</a:t>
            </a:fld>
            <a:endParaRPr lang="bg-BG" altLang="bg-BG"/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Във фазата на компенсация АКН може да е все още стабилно. МОС е намален. ПСС компенсаторно нараства. Ниското ЦВН е резултат от намаления ОЦК. Клетъчните промени се развиват сравнително бързо – до 6 час.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/>
              <a:t>Представени са основните задачи, които стоят пред нас при пациент със съмнение за хиповолемичен шок.</a:t>
            </a:r>
          </a:p>
        </p:txBody>
      </p:sp>
      <p:sp>
        <p:nvSpPr>
          <p:cNvPr id="79876" name="Header Placeholder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9877" name="Date Placeholder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9878" name="Footer Placeholder 5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98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FDA994-62B5-49B4-8678-531561908724}" type="slidenum">
              <a:rPr lang="bg-BG" altLang="bg-BG" smtClean="0"/>
              <a:pPr>
                <a:spcBef>
                  <a:spcPct val="0"/>
                </a:spcBef>
              </a:pPr>
              <a:t>23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B7DBDFC-91AF-4C31-BE49-5C1BBDA7BF4B}" type="slidenum">
              <a:rPr lang="bg-BG" altLang="bg-BG" smtClean="0"/>
              <a:pPr>
                <a:spcBef>
                  <a:spcPct val="0"/>
                </a:spcBef>
              </a:pPr>
              <a:t>24</a:t>
            </a:fld>
            <a:endParaRPr lang="bg-BG" altLang="bg-BG"/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Диагнозата шок се основава</a:t>
            </a:r>
            <a:r>
              <a:rPr lang="bg-BG" altLang="bg-BG" baseline="0" dirty="0"/>
              <a:t> на хемодинамични, клинични и биохимични критерии. Първият е промененото АКН. Втори са клиничните белези на тъканна хипоперфузия, които се отчитат през т.н. „три прозореца“ на тялото: кожен – кожата е студена и влажна, с изразена вазоконстрикция и цианоза (това е типично при нискодебитните видове шок), бъбречен прозорец – диуреза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&lt;0.5 ml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kg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и неврологичен прозорец – степенни промени в съзнанието, дезориентация и объркване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 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На трето място е наличната хиперлактатемия, която е белег за нарушен клетъчен метаболизъм. Нормалните нива са около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mmol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l,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но стойности над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1.5 mmol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говорят за недостатъчност на ефективното кръвообращение. П</a:t>
            </a:r>
            <a:r>
              <a:rPr lang="bg-BG" altLang="bg-BG" dirty="0"/>
              <a:t>оради липса на специфични тестове за това, дали пациентът е в шок, ние се основаваме на клиничната картина, изградена на симптоматиката на органна хипоперфузия.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B7DBDFC-91AF-4C31-BE49-5C1BBDA7BF4B}" type="slidenum">
              <a:rPr lang="bg-BG" altLang="bg-BG" smtClean="0"/>
              <a:pPr>
                <a:spcBef>
                  <a:spcPct val="0"/>
                </a:spcBef>
              </a:pPr>
              <a:t>25</a:t>
            </a:fld>
            <a:endParaRPr lang="bg-BG" altLang="bg-BG"/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/>
              <a:t>Диагнозата шок се основава</a:t>
            </a:r>
            <a:r>
              <a:rPr lang="bg-BG" altLang="bg-BG" baseline="0" dirty="0"/>
              <a:t> на хемодинамични, клинични и биохимични критерии. Първият е промененото АКН. Втори са клиничните белези на тъканна хипоперфузия, които се отчитат през т.н. „три прозореца“ на тялото: кожен – кожата е студена и влажна, с изразена вазоконстрикция и цианоза (това е типично при нискодебитните видове шок), бъбречен прозорец – диуреза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&lt;0.5 ml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kg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и неврологичен прозорец – степенни промени в съзнанието, дезориентация и объркване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 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На трето място е наличната хиперлактатемия, която е белег за нарушен клетъчен метаболизъм. Нормалните нива са около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1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mmol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l,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но стойности над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1.5 mmol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</a:t>
            </a:r>
            <a:r>
              <a:rPr lang="bg-BG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говорят за недостатъчност на ефективното кръвообращение. П</a:t>
            </a:r>
            <a:r>
              <a:rPr lang="bg-BG" altLang="bg-BG" dirty="0"/>
              <a:t>оради липса на специфични тестове за това, дали пациентът е в шок, ние се основаваме на клиничната картина, изградена на симптоматиката на органна хипоперфузия.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altLang="bg-BG" dirty="0"/>
              <a:t>Референтни стойности на основните параметри. 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fld id="{526E47B2-5D2B-44C7-AB69-434B2587DF62}" type="slidenum">
              <a:rPr lang="bg-BG" altLang="bg-BG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bg-BG" altLang="bg-BG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0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5F50069-6E83-42ED-9724-E23B1BD48A74}" type="slidenum">
              <a:rPr lang="bg-BG" altLang="bg-BG" smtClean="0"/>
              <a:pPr>
                <a:spcBef>
                  <a:spcPct val="0"/>
                </a:spcBef>
              </a:pPr>
              <a:t>27</a:t>
            </a:fld>
            <a:endParaRPr lang="bg-BG" altLang="bg-BG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Първото диагностично ниво дава възможност да се определи дали пациентът е в шок. Студената кожа е ранен и задължителен белег на началната хипоперфузия, поради увеличеното ПСС. Зениците са разширени под действието на катехоламините.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bg-BG" altLang="bg-BG" dirty="0"/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>
                <a:latin typeface="Times New Roman" pitchFamily="18" charset="0"/>
              </a:rPr>
              <a:t>dfdfd</a:t>
            </a:r>
          </a:p>
        </p:txBody>
      </p:sp>
      <p:sp>
        <p:nvSpPr>
          <p:cNvPr id="82949" name="Date Placeholder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>
                <a:latin typeface="Times New Roman" pitchFamily="18" charset="0"/>
              </a:rPr>
              <a:t>dfdf</a:t>
            </a:r>
          </a:p>
        </p:txBody>
      </p:sp>
      <p:sp>
        <p:nvSpPr>
          <p:cNvPr id="82950" name="Footer Placeholder 5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>
                <a:latin typeface="Times New Roman" pitchFamily="18" charset="0"/>
              </a:rPr>
              <a:t>dfdfdf</a:t>
            </a:r>
          </a:p>
        </p:txBody>
      </p:sp>
      <p:sp>
        <p:nvSpPr>
          <p:cNvPr id="829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31AD2-8023-47DF-BC75-5328760DABBB}" type="slidenum">
              <a:rPr lang="bg-BG" altLang="bg-BG" smtClean="0">
                <a:latin typeface="Times New Roman" pitchFamily="18" charset="0"/>
              </a:rPr>
              <a:pPr/>
              <a:t>28</a:t>
            </a:fld>
            <a:endParaRPr lang="bg-BG" altLang="bg-B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Ехографията </a:t>
            </a:r>
            <a:r>
              <a:rPr lang="en-US" dirty="0"/>
              <a:t>(Point Of Care </a:t>
            </a:r>
            <a:r>
              <a:rPr lang="en-US" dirty="0" err="1"/>
              <a:t>UltraSound</a:t>
            </a:r>
            <a:r>
              <a:rPr lang="en-US" dirty="0"/>
              <a:t>)</a:t>
            </a:r>
            <a:r>
              <a:rPr lang="bg-BG" dirty="0"/>
              <a:t> се явява основен диагностичен подход в диференциалната диагноза на различните видове шок.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6328F-9DF6-47BA-9A74-F0F31ECB628C}" type="slidenum">
              <a:rPr lang="en-US" altLang="bg-BG" smtClean="0"/>
              <a:pPr/>
              <a:t>29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02034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3D6518-C936-4235-B7BD-99244AE1C7F4}" type="slidenum">
              <a:rPr lang="bg-BG" altLang="bg-BG" smtClean="0"/>
              <a:pPr>
                <a:spcBef>
                  <a:spcPct val="0"/>
                </a:spcBef>
              </a:pPr>
              <a:t>30</a:t>
            </a:fld>
            <a:endParaRPr lang="bg-BG" altLang="bg-BG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Тахикардията също е ранен белег за органна хипоперфузия. Важно е да се направи оценка на условията при които тя настъпва. ЦВН намалява по-рано от АКН, поради факта че венозното кръвообращение е капацитивното и вените нямат мускулен слой, който да осигурява компенсаторен съдов спазъм.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4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4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8C12C94-6EB6-4F33-B6CC-945969E3B2D0}" type="slidenum">
              <a:rPr lang="bg-BG" altLang="bg-BG" smtClean="0"/>
              <a:pPr>
                <a:spcBef>
                  <a:spcPct val="0"/>
                </a:spcBef>
              </a:pPr>
              <a:t>31</a:t>
            </a:fld>
            <a:endParaRPr lang="bg-BG" altLang="bg-BG"/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В началото се регистрира намаляване на пулсовото артериално налягане.</a:t>
            </a:r>
            <a:r>
              <a:rPr lang="en-US" altLang="bg-BG" baseline="0" dirty="0"/>
              <a:t> </a:t>
            </a:r>
            <a:r>
              <a:rPr lang="bg-BG" altLang="bg-BG" baseline="0" dirty="0"/>
              <a:t>При пациенти с хронична артериална хипертония, АКН може и да не бъде намалено в такава степен.</a:t>
            </a:r>
            <a:endParaRPr lang="bg-BG" altLang="bg-BG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150F7F2-A79A-40EC-B7F9-A9E5067FDE99}" type="slidenum">
              <a:rPr lang="bg-BG" altLang="bg-BG" smtClean="0"/>
              <a:pPr>
                <a:spcBef>
                  <a:spcPct val="0"/>
                </a:spcBef>
              </a:pPr>
              <a:t>32</a:t>
            </a:fld>
            <a:endParaRPr lang="bg-BG" altLang="bg-BG"/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Ниската часова диуреза също е ранен белег за органна хипоперфузия. Кислородното насищане на артериалната кръв е ниско, поради нарушената перфузия на белия дроб и проблеми с газообмена. Увеличеното съдово съпротивление в периферията забавя перфузията на тъканите и те отнемат много по-голямо количество кислород от преминаващата кръв. Това е причината за намалената кислородна сатурация на венозната кръв.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7D37CB0-ABC1-4CD7-973E-5F31B0D02124}" type="slidenum">
              <a:rPr lang="bg-BG" altLang="bg-BG" smtClean="0"/>
              <a:pPr>
                <a:spcBef>
                  <a:spcPct val="0"/>
                </a:spcBef>
              </a:pPr>
              <a:t>33</a:t>
            </a:fld>
            <a:endParaRPr lang="bg-BG" altLang="bg-BG"/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Повишеният серумен лактат е доказателство за разстройства на метаболизма и преминаване към кислороден дълг. Експираторната фракция на въглеродния диоксид е резултат от нарушената белодробна перфузия и нарушения тъканен метаболизъм. В случаите когато има загуба на кръв е налице анемия, а при загуба само на течности, може да се установи хемоконцентрация.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6CA4EA1-E4E8-4D57-A766-CDCF3173F753}" type="slidenum">
              <a:rPr lang="bg-BG" altLang="bg-BG" smtClean="0"/>
              <a:pPr>
                <a:spcBef>
                  <a:spcPct val="0"/>
                </a:spcBef>
              </a:pPr>
              <a:t>34</a:t>
            </a:fld>
            <a:endParaRPr lang="bg-BG" altLang="bg-BG"/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Определянето на кръвозагубата обикновено е виртуално.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E6F4CB4-3262-47A8-96B6-60515520DCD6}" type="slidenum">
              <a:rPr lang="bg-BG" altLang="bg-BG" smtClean="0"/>
              <a:pPr>
                <a:spcBef>
                  <a:spcPct val="0"/>
                </a:spcBef>
              </a:pPr>
              <a:t>35</a:t>
            </a:fld>
            <a:endParaRPr lang="bg-BG" altLang="bg-BG"/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Класирането в определена група на пациента също е доста относително.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0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62CBD92-9708-492E-802D-558D96BE2B18}" type="slidenum">
              <a:rPr lang="bg-BG" altLang="bg-BG" smtClean="0"/>
              <a:pPr>
                <a:spcBef>
                  <a:spcPct val="0"/>
                </a:spcBef>
              </a:pPr>
              <a:t>36</a:t>
            </a:fld>
            <a:endParaRPr lang="bg-BG" altLang="bg-BG"/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При загуба до 750 </a:t>
            </a:r>
            <a:r>
              <a:rPr lang="en-US" altLang="bg-BG"/>
              <a:t>ml </a:t>
            </a:r>
            <a:r>
              <a:rPr lang="bg-BG" altLang="bg-BG"/>
              <a:t>при възрастни налице е само лекостепенна тахикардия и забавено капилярно пълнене, като израз на периферна вазоконстрикция.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EEEB7BE-309C-4BF7-B38E-19DFFC751B8A}" type="slidenum">
              <a:rPr lang="bg-BG" altLang="bg-BG" smtClean="0"/>
              <a:pPr>
                <a:spcBef>
                  <a:spcPct val="0"/>
                </a:spcBef>
              </a:pPr>
              <a:t>3</a:t>
            </a:fld>
            <a:endParaRPr lang="bg-BG" altLang="bg-BG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Представено е общо определение за циркулаторен шок.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27C518C-4BD2-4E33-AED5-CC6A17DA3EAB}" type="slidenum">
              <a:rPr lang="bg-BG" altLang="bg-BG" smtClean="0"/>
              <a:pPr>
                <a:spcBef>
                  <a:spcPct val="0"/>
                </a:spcBef>
              </a:pPr>
              <a:t>37</a:t>
            </a:fld>
            <a:endParaRPr lang="bg-BG" altLang="bg-BG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При загуба до 1500 </a:t>
            </a:r>
            <a:r>
              <a:rPr lang="en-US" altLang="bg-BG"/>
              <a:t>ml</a:t>
            </a:r>
            <a:r>
              <a:rPr lang="bg-BG" altLang="bg-BG"/>
              <a:t> се понижава пулсовото налягане (систоличното намалява, а диастоличното се увеличава поради нарастналото ПСС).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5E167F1-9C45-4295-A589-993D33992F21}" type="slidenum">
              <a:rPr lang="bg-BG" altLang="bg-BG" smtClean="0"/>
              <a:pPr>
                <a:spcBef>
                  <a:spcPct val="0"/>
                </a:spcBef>
              </a:pPr>
              <a:t>38</a:t>
            </a:fld>
            <a:endParaRPr lang="bg-BG" altLang="bg-BG"/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При загуби над 1500 </a:t>
            </a:r>
            <a:r>
              <a:rPr lang="en-US" altLang="bg-BG"/>
              <a:t>ml </a:t>
            </a:r>
            <a:r>
              <a:rPr lang="bg-BG" altLang="bg-BG"/>
              <a:t>намалява и средното АКН. Налице са и степенни промени в съзнанието.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AAE9ACB-C7F9-4F2E-A6B8-49ADA5B26DA4}" type="slidenum">
              <a:rPr lang="bg-BG" altLang="bg-BG" smtClean="0"/>
              <a:pPr>
                <a:spcBef>
                  <a:spcPct val="0"/>
                </a:spcBef>
              </a:pPr>
              <a:t>39</a:t>
            </a:fld>
            <a:endParaRPr lang="bg-BG" altLang="bg-BG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При загуба над 3000</a:t>
            </a:r>
            <a:r>
              <a:rPr lang="en-US" altLang="bg-BG"/>
              <a:t> ml</a:t>
            </a:r>
            <a:r>
              <a:rPr lang="bg-BG" altLang="bg-BG"/>
              <a:t> е налице тежка органна хипоперфузия и съответната симптоматика. Пулсовото налягане е увеличено поради намаляването на ДАКН.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6328F-9DF6-47BA-9A74-F0F31ECB628C}" type="slidenum">
              <a:rPr lang="en-US" altLang="bg-BG" smtClean="0"/>
              <a:pPr/>
              <a:t>40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88814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6328F-9DF6-47BA-9A74-F0F31ECB628C}" type="slidenum">
              <a:rPr lang="en-US" altLang="bg-BG" smtClean="0"/>
              <a:pPr/>
              <a:t>42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10465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4DB2886-38C1-441F-998B-00E03747EB8B}" type="slidenum">
              <a:rPr lang="bg-BG" altLang="bg-BG" smtClean="0"/>
              <a:pPr>
                <a:spcBef>
                  <a:spcPct val="0"/>
                </a:spcBef>
              </a:pPr>
              <a:t>44</a:t>
            </a:fld>
            <a:endParaRPr lang="bg-BG" altLang="bg-BG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Алгоритъмът на поведение не се различава от останалите критични състояния.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FFE5DF3-DD32-4831-B572-627182CA472C}" type="slidenum">
              <a:rPr lang="bg-BG" altLang="bg-BG" smtClean="0"/>
              <a:pPr>
                <a:spcBef>
                  <a:spcPct val="0"/>
                </a:spcBef>
              </a:pPr>
              <a:t>46</a:t>
            </a:fld>
            <a:endParaRPr lang="bg-BG" altLang="bg-BG"/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/>
              <a:t>В Спешния център се прилагат и допълните диагностични и терапевтични методики. Физикалното изследване трябва да бъде щателно като насоките са търсене на причината и търсене на белези на органна и тъканна хипоперфузия. Поставянето на уретрален катетър дава възможност за проследяване на часовата диуреза.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785143C-B54D-4F1C-AFFB-BCA6CA8EAC68}" type="slidenum">
              <a:rPr lang="bg-BG" altLang="bg-BG" smtClean="0"/>
              <a:pPr>
                <a:spcBef>
                  <a:spcPct val="0"/>
                </a:spcBef>
              </a:pPr>
              <a:t>49</a:t>
            </a:fld>
            <a:endParaRPr lang="bg-BG" altLang="bg-BG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bg-BG" altLang="bg-BG" dirty="0"/>
              <a:t>Инфузионната терапия, започната навреме и в адекватно количество гарантира ранен успех. Количството</a:t>
            </a:r>
            <a:r>
              <a:rPr lang="bg-BG" altLang="bg-BG" baseline="0" dirty="0"/>
              <a:t> е около 300-500 </a:t>
            </a:r>
            <a:r>
              <a:rPr lang="en-US" altLang="bg-BG" baseline="0" dirty="0"/>
              <a:t>ml </a:t>
            </a:r>
            <a:r>
              <a:rPr lang="bg-BG" altLang="bg-BG" baseline="0" dirty="0"/>
              <a:t>за около 20-30 </a:t>
            </a:r>
            <a:r>
              <a:rPr lang="en-US" altLang="bg-BG" baseline="0" dirty="0"/>
              <a:t>min</a:t>
            </a:r>
            <a:r>
              <a:rPr lang="bg-BG" altLang="bg-BG" baseline="0" dirty="0"/>
              <a:t>, в зависимост от показателите на кръвообращението.</a:t>
            </a:r>
            <a:endParaRPr lang="bg-BG" altLang="bg-BG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255FB43-D420-488E-8D2A-C3B7A5528E00}" type="slidenum">
              <a:rPr lang="bg-BG" altLang="bg-BG" smtClean="0"/>
              <a:pPr>
                <a:spcBef>
                  <a:spcPct val="0"/>
                </a:spcBef>
              </a:pPr>
              <a:t>50</a:t>
            </a:fld>
            <a:endParaRPr lang="bg-BG" altLang="bg-BG"/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Инфузионната терапия, започната навреме и в адекватно количество гарантира ранен успех.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FA6B799-A671-490B-84FE-8C806586D093}" type="slidenum">
              <a:rPr lang="bg-BG" altLang="bg-BG" smtClean="0"/>
              <a:pPr>
                <a:spcBef>
                  <a:spcPct val="0"/>
                </a:spcBef>
              </a:pPr>
              <a:t>51</a:t>
            </a:fld>
            <a:endParaRPr lang="bg-BG" altLang="bg-BG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Естествено при спряно кървене или други загуби на течности.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fld id="{06AC8986-BB45-40CA-9DD6-2D953872511D}" type="slidenum">
              <a:rPr lang="en-US" altLang="bg-BG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bg-BG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 smtClean="0"/>
              <a:t>Особено важно се съотношението кислородна доставка/кислородна консумация (</a:t>
            </a:r>
            <a:r>
              <a:rPr lang="en-US" altLang="bg-BG" dirty="0" smtClean="0"/>
              <a:t>DO</a:t>
            </a:r>
            <a:r>
              <a:rPr lang="en-US" altLang="bg-BG" baseline="-25000" dirty="0" smtClean="0"/>
              <a:t>2</a:t>
            </a:r>
            <a:r>
              <a:rPr lang="en-US" altLang="bg-BG" dirty="0" smtClean="0"/>
              <a:t>/VO</a:t>
            </a:r>
            <a:r>
              <a:rPr lang="en-US" altLang="bg-BG" baseline="-25000" dirty="0" smtClean="0"/>
              <a:t>2</a:t>
            </a:r>
            <a:r>
              <a:rPr lang="en-US" altLang="bg-BG" dirty="0" smtClean="0"/>
              <a:t>). </a:t>
            </a:r>
            <a:r>
              <a:rPr lang="bg-BG" altLang="bg-BG" dirty="0" smtClean="0"/>
              <a:t>Когато кислородната консумация се увеличава или кислородната доставка намалява, поради</a:t>
            </a:r>
            <a:r>
              <a:rPr lang="bg-BG" altLang="bg-BG" baseline="0" dirty="0" smtClean="0"/>
              <a:t> някаква причина, съотношението </a:t>
            </a:r>
            <a:r>
              <a:rPr lang="en-US" altLang="bg-BG" baseline="0" dirty="0" smtClean="0"/>
              <a:t>ExO</a:t>
            </a:r>
            <a:r>
              <a:rPr lang="en-US" altLang="bg-BG" baseline="-25000" dirty="0" smtClean="0"/>
              <a:t>2</a:t>
            </a:r>
            <a:r>
              <a:rPr lang="en-US" altLang="bg-BG" baseline="0" dirty="0" smtClean="0"/>
              <a:t> </a:t>
            </a:r>
            <a:r>
              <a:rPr lang="bg-BG" altLang="bg-BG" baseline="0" dirty="0" smtClean="0"/>
              <a:t>нараства с цел поддържане на аеробен метаболизъм. При нарушенията се развива кислороден дълг, който започва при </a:t>
            </a:r>
            <a:r>
              <a:rPr lang="en-US" altLang="bg-BG" baseline="0" dirty="0" smtClean="0"/>
              <a:t>ExO</a:t>
            </a:r>
            <a:r>
              <a:rPr lang="en-US" altLang="bg-BG" baseline="-25000" dirty="0" smtClean="0"/>
              <a:t>2</a:t>
            </a:r>
            <a:r>
              <a:rPr lang="en-US" altLang="bg-BG" baseline="0" dirty="0" smtClean="0"/>
              <a:t>-60-70</a:t>
            </a:r>
            <a:r>
              <a:rPr lang="en-US" altLang="bg-BG" baseline="0" dirty="0" smtClean="0"/>
              <a:t>%</a:t>
            </a:r>
            <a:r>
              <a:rPr lang="bg-BG" altLang="bg-BG" dirty="0" smtClean="0"/>
              <a:t> До определена критична точка кислородната консумация не зависи от кислородната доставка, като съотношението винаги е около 22-33% и се нарича коефициент на екстракция на кислорода. След тази критична точка</a:t>
            </a:r>
            <a:r>
              <a:rPr lang="en-US" altLang="bg-BG" dirty="0" smtClean="0"/>
              <a:t>,</a:t>
            </a:r>
            <a:r>
              <a:rPr lang="bg-BG" altLang="bg-BG" dirty="0" smtClean="0"/>
              <a:t> всяка промяна на кислородната доставка води до рязка промяна в кислородната консумация.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29A4110-6996-4250-9E8B-675B033125C1}" type="slidenum">
              <a:rPr lang="bg-BG" altLang="bg-BG" smtClean="0"/>
              <a:pPr>
                <a:spcBef>
                  <a:spcPct val="0"/>
                </a:spcBef>
              </a:pPr>
              <a:t>52</a:t>
            </a:fld>
            <a:endParaRPr lang="bg-BG" altLang="bg-BG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Компресията на определени места има преимущества пред практикуваното по-рано налагане на бинт на </a:t>
            </a:r>
            <a:r>
              <a:rPr lang="en-US" altLang="bg-BG"/>
              <a:t>Esmarch.</a:t>
            </a:r>
            <a:endParaRPr lang="bg-BG" altLang="bg-BG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/>
              <a:t>Поставянето на стомашна сонда дава възможност за визуална оценка на стомашното съдържимо, измерването на рН, а от друга страна създава условия за изпразването на стомаха и контрахирането му, което може да спре кървенето.</a:t>
            </a:r>
            <a:r>
              <a:rPr lang="fr-FR" altLang="bg-BG"/>
              <a:t> </a:t>
            </a:r>
            <a:r>
              <a:rPr lang="bg-BG" altLang="bg-BG"/>
              <a:t>При кървящи разширени вени на хранопровода е наложително поставянето на сонда на </a:t>
            </a:r>
            <a:r>
              <a:rPr lang="fr-FR" altLang="bg-BG"/>
              <a:t>Sengstaken-Blakemore</a:t>
            </a:r>
            <a:r>
              <a:rPr lang="bg-BG" altLang="bg-BG"/>
              <a:t>.</a:t>
            </a:r>
          </a:p>
        </p:txBody>
      </p:sp>
      <p:sp>
        <p:nvSpPr>
          <p:cNvPr id="100356" name="Header Placeholder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0357" name="Date Placeholder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0358" name="Footer Placeholder 5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03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8A30962-E713-4E17-90C5-3D6F29F225C0}" type="slidenum">
              <a:rPr lang="bg-BG" altLang="bg-BG" smtClean="0"/>
              <a:pPr>
                <a:spcBef>
                  <a:spcPct val="0"/>
                </a:spcBef>
              </a:pPr>
              <a:t>54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1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58F3116-5B61-4648-8911-0CC75D0B63F5}" type="slidenum">
              <a:rPr lang="bg-BG" altLang="bg-BG" smtClean="0"/>
              <a:pPr>
                <a:spcBef>
                  <a:spcPct val="0"/>
                </a:spcBef>
              </a:pPr>
              <a:t>55</a:t>
            </a:fld>
            <a:endParaRPr lang="bg-BG" altLang="bg-BG"/>
          </a:p>
        </p:txBody>
      </p:sp>
      <p:sp>
        <p:nvSpPr>
          <p:cNvPr id="101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Задължителен минимален лабораторен скрининг.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24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5EEFD1-6C8A-4D24-A653-73828ED4A84F}" type="slidenum">
              <a:rPr lang="bg-BG" altLang="bg-BG" smtClean="0"/>
              <a:pPr>
                <a:spcBef>
                  <a:spcPct val="0"/>
                </a:spcBef>
              </a:pPr>
              <a:t>57</a:t>
            </a:fld>
            <a:endParaRPr lang="bg-BG" altLang="bg-BG"/>
          </a:p>
        </p:txBody>
      </p:sp>
      <p:sp>
        <p:nvSpPr>
          <p:cNvPr id="102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Допълнителната образна диагностика дава възможност за локализация на кървенето а също и за функционална оценка на сърдечно-съдовата система.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БКН – Белодробно капилярно</a:t>
            </a:r>
            <a:r>
              <a:rPr lang="bg-BG" baseline="0" dirty="0"/>
              <a:t> налягане.</a:t>
            </a:r>
          </a:p>
          <a:p>
            <a:r>
              <a:rPr lang="bg-BG" baseline="0" dirty="0"/>
              <a:t>СИ – Сърдечен индекс.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6328F-9DF6-47BA-9A74-F0F31ECB628C}" type="slidenum">
              <a:rPr lang="en-US" altLang="bg-BG" smtClean="0"/>
              <a:pPr/>
              <a:t>61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356020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35D83DB-BB7D-4D80-8E76-4FBB1B24683F}" type="slidenum">
              <a:rPr lang="bg-BG" altLang="bg-BG" smtClean="0"/>
              <a:pPr>
                <a:spcBef>
                  <a:spcPct val="0"/>
                </a:spcBef>
              </a:pPr>
              <a:t>63</a:t>
            </a:fld>
            <a:endParaRPr lang="bg-BG" altLang="bg-BG"/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За нас е важно да достигнем до референтните стойности на съответните параметри.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2D44CD0-672E-4ECF-B3F6-E99B8DE0CB7D}" type="slidenum">
              <a:rPr lang="bg-BG" altLang="bg-BG" smtClean="0"/>
              <a:pPr>
                <a:spcBef>
                  <a:spcPct val="0"/>
                </a:spcBef>
              </a:pPr>
              <a:t>65</a:t>
            </a:fld>
            <a:endParaRPr lang="bg-BG" altLang="bg-BG"/>
          </a:p>
        </p:txBody>
      </p:sp>
      <p:sp>
        <p:nvSpPr>
          <p:cNvPr id="104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Хипотермията е лош прогностичен белег и съпътстващ рисков фактор за лоша прогноза.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64F4355-FD29-4020-8682-FC73A6A29DC1}" type="slidenum">
              <a:rPr lang="bg-BG" altLang="bg-BG" smtClean="0"/>
              <a:pPr>
                <a:spcBef>
                  <a:spcPct val="0"/>
                </a:spcBef>
              </a:pPr>
              <a:t>66</a:t>
            </a:fld>
            <a:endParaRPr lang="bg-BG" altLang="bg-BG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Автохемотрансфузията е с ограничено приложение у нас.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65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3CE45CC-7923-4ABE-BEE2-3BFCEFD4CE40}" type="slidenum">
              <a:rPr lang="bg-BG" altLang="bg-BG" smtClean="0"/>
              <a:pPr>
                <a:spcBef>
                  <a:spcPct val="0"/>
                </a:spcBef>
              </a:pPr>
              <a:t>67</a:t>
            </a:fld>
            <a:endParaRPr lang="bg-BG" altLang="bg-BG"/>
          </a:p>
        </p:txBody>
      </p:sp>
      <p:sp>
        <p:nvSpPr>
          <p:cNvPr id="106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Агресивната инфузионна и трансфузионна терапия крие опасност от тежка коагулопатия.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3712BB5-8C1B-4044-AC7B-0FE4EA01DF2F}" type="slidenum">
              <a:rPr lang="bg-BG" altLang="bg-BG" smtClean="0"/>
              <a:pPr>
                <a:spcBef>
                  <a:spcPct val="0"/>
                </a:spcBef>
              </a:pPr>
              <a:t>68</a:t>
            </a:fld>
            <a:endParaRPr lang="bg-BG" altLang="bg-BG"/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Задължителното приложение на калций след хемотрансфузия не е в съвременните стандарти за лечение.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fld id="{1F4BA046-C710-49CA-95F4-6C50A6B03423}" type="slidenum">
              <a:rPr lang="en-US" altLang="bg-BG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bg-BG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bg-BG" dirty="0" smtClean="0"/>
              <a:t>При тъканната хипоперфузия тези взаимоотношения са по-сложни: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bg-BG" dirty="0" smtClean="0"/>
              <a:t>Необходим</a:t>
            </a:r>
            <a:r>
              <a:rPr lang="en-US" dirty="0" smtClean="0"/>
              <a:t>o</a:t>
            </a:r>
            <a:r>
              <a:rPr lang="bg-BG" dirty="0" smtClean="0"/>
              <a:t> е по-добро снабдяване с кислород при по-висока кислородна консумация</a:t>
            </a:r>
            <a:r>
              <a:rPr lang="en-US" dirty="0" smtClean="0"/>
              <a:t>.</a:t>
            </a:r>
            <a:endParaRPr lang="bg-BG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bg-BG" dirty="0" smtClean="0"/>
              <a:t>Дисоциацията между кислородната доставка и кислородната консумация настъпва още по-рано</a:t>
            </a:r>
            <a:r>
              <a:rPr lang="en-US" dirty="0" smtClean="0"/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bg-BG" dirty="0" smtClean="0"/>
              <a:t>Промените са преди всичко за сметка на Коефициентът</a:t>
            </a:r>
            <a:r>
              <a:rPr lang="bg-BG" baseline="0" dirty="0" smtClean="0"/>
              <a:t> на екстракция (ЕхО</a:t>
            </a:r>
            <a:r>
              <a:rPr lang="bg-BG" baseline="-25000" dirty="0" smtClean="0"/>
              <a:t>2</a:t>
            </a:r>
            <a:r>
              <a:rPr lang="bg-BG" baseline="0" dirty="0" smtClean="0"/>
              <a:t>), чието ниво може да доведе до компенсация до 60%. След тази степен настъпва тежката диспропорция меду доставката и консумацията на кислород.</a:t>
            </a:r>
            <a:endParaRPr lang="bg-BG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3712BB5-8C1B-4044-AC7B-0FE4EA01DF2F}" type="slidenum">
              <a:rPr lang="bg-BG" altLang="bg-BG" smtClean="0"/>
              <a:pPr>
                <a:spcBef>
                  <a:spcPct val="0"/>
                </a:spcBef>
              </a:pPr>
              <a:t>69</a:t>
            </a:fld>
            <a:endParaRPr lang="bg-BG" altLang="bg-BG"/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B202850-80E2-4E31-9326-EECBD955B888}" type="slidenum">
              <a:rPr lang="bg-BG" altLang="bg-BG" smtClean="0"/>
              <a:pPr>
                <a:spcBef>
                  <a:spcPct val="0"/>
                </a:spcBef>
              </a:pPr>
              <a:t>6</a:t>
            </a:fld>
            <a:endParaRPr lang="bg-BG" altLang="bg-BG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dirty="0"/>
              <a:t>Шокът е клетъчна диагноза. За да говорим, че има шок, трябва да има и клетъчни промени. Клетъчната деструкция е резултат от тъканната хипоперфузия и съпътстващия я кислороден дефицит.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9666AAD-72A9-4346-B82A-0DFB7B4A28F0}" type="slidenum">
              <a:rPr lang="bg-BG" altLang="bg-BG" smtClean="0"/>
              <a:pPr>
                <a:spcBef>
                  <a:spcPct val="0"/>
                </a:spcBef>
              </a:pPr>
              <a:t>8</a:t>
            </a:fld>
            <a:endParaRPr lang="bg-BG" altLang="bg-BG"/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bg-BG" altLang="bg-BG"/>
              <a:t>Напоследък все повече не се говори за определение, а за детерминанти. Това са условията, които трябва да са налице, за да има шок.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dirty="0"/>
              <a:t>Предложеното</a:t>
            </a:r>
            <a:r>
              <a:rPr lang="bg-BG" baseline="0" dirty="0"/>
              <a:t> разпределение на видовете шок е при пациентите в Интензивното отделение. Най-честата причина</a:t>
            </a:r>
            <a:r>
              <a:rPr lang="en-US" baseline="0" dirty="0"/>
              <a:t> </a:t>
            </a:r>
            <a:r>
              <a:rPr lang="bg-BG" baseline="0" dirty="0"/>
              <a:t>за смъртта е септичният шок.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6328F-9DF6-47BA-9A74-F0F31ECB628C}" type="slidenum">
              <a:rPr lang="en-US" altLang="bg-BG" smtClean="0"/>
              <a:pPr/>
              <a:t>10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4449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</a:t>
            </a:r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bg-BG" altLang="bg-BG"/>
              <a:t>dfdfdf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3C47E24-03B7-40EA-A670-94BAFB0B64F2}" type="slidenum">
              <a:rPr lang="bg-BG" altLang="bg-BG" smtClean="0"/>
              <a:pPr>
                <a:spcBef>
                  <a:spcPct val="0"/>
                </a:spcBef>
              </a:pPr>
              <a:t>13</a:t>
            </a:fld>
            <a:endParaRPr lang="bg-BG" altLang="bg-BG"/>
          </a:p>
        </p:txBody>
      </p:sp>
      <p:sp>
        <p:nvSpPr>
          <p:cNvPr id="72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altLang="bg-BG" sz="2400"/>
              <a:t>Хиповолемичният шок е често срещано явление.</a:t>
            </a:r>
            <a:endParaRPr lang="en-US" altLang="bg-BG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bg-BG" noProof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DCE0E8-8E70-42B2-80C8-A8BBDE44CC47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80EB1-56BA-468E-A271-BBB83E5206A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359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C2FE4-5C6E-4456-964D-67522882C98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5193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FAE7D7-B7BC-4D02-B4A4-D0E2F8CA5375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75945-C050-451E-95A4-20647774DD8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3472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C977-5EDD-49CE-85E5-54B4CB017DE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7265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2DA29-147E-4434-8E86-1E28D4B11AA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4770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A66E3-2629-4CFF-A2DC-B93A8EF83AA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92963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65F41-0BFF-47BD-871F-FCAC2C552BE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69443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E3C6-2464-42D1-B741-D49372FBD69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2060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BB1B-27A4-456B-8103-1ADB3C0C1CD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3907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13198-A97B-4076-8735-0028CF4BC61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0460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0D9C0-092B-4E82-A2C5-7C058F5A703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3028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F52F5-75BC-4E17-AC6A-759E79D6830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843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6BFD-4884-45E2-BCF1-2FE2905562D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6258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E5039-A512-4AC3-95AE-7E04E568EF3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391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3641-1A22-43A7-9F2F-4E35CEC3119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333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C13C6-C88F-4F33-A901-BA08A69D112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208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B2BFE-DDA9-4839-9CE2-10A2FA2A32C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079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3E02E-2075-4420-9E90-03B6D787202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0500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F8D37-2DC3-461E-AE17-38786A0803D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6821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1BF94-5569-4DAC-B551-9D67A61F510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433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974E8-779A-4F8E-921A-C68F936519A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466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7D4E6-4BD4-49E3-98CB-1776A2FB5FB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8620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3D6E4F-6E86-4AE8-8844-6CF1184AAD92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138EC-2C00-4F47-94FB-CC6D2449F187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/>
              <a:t>Основни жизнени параметри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50322" cy="3687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DO</a:t>
            </a:r>
            <a:r>
              <a:rPr lang="en-US" sz="3200" baseline="-25000" dirty="0">
                <a:solidFill>
                  <a:srgbClr val="FF0000"/>
                </a:solidFill>
              </a:rPr>
              <a:t>2i</a:t>
            </a:r>
            <a:r>
              <a:rPr lang="en-US" sz="3200" dirty="0">
                <a:solidFill>
                  <a:srgbClr val="FF0000"/>
                </a:solidFill>
              </a:rPr>
              <a:t> = CaO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x CI x 10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VO</a:t>
            </a:r>
            <a:r>
              <a:rPr lang="en-US" sz="3200" baseline="-25000" dirty="0">
                <a:solidFill>
                  <a:srgbClr val="FF0000"/>
                </a:solidFill>
              </a:rPr>
              <a:t>2i</a:t>
            </a:r>
            <a:r>
              <a:rPr lang="en-US" sz="3200" dirty="0">
                <a:solidFill>
                  <a:srgbClr val="FF0000"/>
                </a:solidFill>
              </a:rPr>
              <a:t> = C(</a:t>
            </a:r>
            <a:r>
              <a:rPr lang="en-US" sz="3200" dirty="0" err="1">
                <a:solidFill>
                  <a:srgbClr val="FF0000"/>
                </a:solidFill>
              </a:rPr>
              <a:t>a-v</a:t>
            </a:r>
            <a:r>
              <a:rPr lang="en-US" sz="3200" dirty="0">
                <a:solidFill>
                  <a:srgbClr val="FF0000"/>
                </a:solidFill>
              </a:rPr>
              <a:t>)O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x CI x 10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ExO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= VO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/ DO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</a:p>
          <a:p>
            <a:pPr algn="ctr">
              <a:buNone/>
              <a:defRPr/>
            </a:pPr>
            <a:r>
              <a:rPr lang="en-US" altLang="bg-BG" sz="3200" dirty="0">
                <a:solidFill>
                  <a:srgbClr val="FF0000"/>
                </a:solidFill>
              </a:rPr>
              <a:t>CaO</a:t>
            </a:r>
            <a:r>
              <a:rPr lang="en-US" altLang="bg-BG" sz="3200" baseline="-25000" dirty="0">
                <a:solidFill>
                  <a:srgbClr val="FF0000"/>
                </a:solidFill>
              </a:rPr>
              <a:t>2 </a:t>
            </a:r>
            <a:r>
              <a:rPr lang="en-US" altLang="bg-BG" sz="3200" dirty="0">
                <a:solidFill>
                  <a:srgbClr val="FF0000"/>
                </a:solidFill>
              </a:rPr>
              <a:t>= (</a:t>
            </a:r>
            <a:r>
              <a:rPr lang="en-US" altLang="bg-BG" sz="3200" dirty="0" err="1">
                <a:solidFill>
                  <a:srgbClr val="FF0000"/>
                </a:solidFill>
              </a:rPr>
              <a:t>Hb</a:t>
            </a:r>
            <a:r>
              <a:rPr lang="en-US" altLang="bg-BG" sz="3200" dirty="0">
                <a:solidFill>
                  <a:srgbClr val="FF0000"/>
                </a:solidFill>
              </a:rPr>
              <a:t> x 1.34 x SatO</a:t>
            </a:r>
            <a:r>
              <a:rPr lang="en-US" altLang="bg-BG" sz="3200" baseline="-25000" dirty="0">
                <a:solidFill>
                  <a:srgbClr val="FF0000"/>
                </a:solidFill>
              </a:rPr>
              <a:t>2</a:t>
            </a:r>
            <a:r>
              <a:rPr lang="en-US" altLang="bg-BG" sz="3200" dirty="0">
                <a:solidFill>
                  <a:srgbClr val="FF0000"/>
                </a:solidFill>
              </a:rPr>
              <a:t>) + (PaO</a:t>
            </a:r>
            <a:r>
              <a:rPr lang="en-US" altLang="bg-BG" sz="3200" baseline="-25000" dirty="0">
                <a:solidFill>
                  <a:srgbClr val="FF0000"/>
                </a:solidFill>
              </a:rPr>
              <a:t>2 </a:t>
            </a:r>
            <a:r>
              <a:rPr lang="en-US" altLang="bg-BG" sz="3200" dirty="0">
                <a:solidFill>
                  <a:srgbClr val="FF0000"/>
                </a:solidFill>
              </a:rPr>
              <a:t>x 0.0031)</a:t>
            </a:r>
          </a:p>
          <a:p>
            <a:pPr algn="ctr">
              <a:buNone/>
              <a:defRPr/>
            </a:pPr>
            <a:r>
              <a:rPr lang="bg-BG" altLang="bg-BG" sz="3200" dirty="0">
                <a:solidFill>
                  <a:srgbClr val="FF0000"/>
                </a:solidFill>
              </a:rPr>
              <a:t>СИ</a:t>
            </a:r>
            <a:r>
              <a:rPr lang="en-US" altLang="bg-BG" sz="3200" dirty="0">
                <a:solidFill>
                  <a:srgbClr val="FF0000"/>
                </a:solidFill>
              </a:rPr>
              <a:t> = </a:t>
            </a:r>
            <a:r>
              <a:rPr lang="bg-BG" altLang="bg-BG" sz="3200" dirty="0">
                <a:solidFill>
                  <a:srgbClr val="FF0000"/>
                </a:solidFill>
              </a:rPr>
              <a:t>МОС</a:t>
            </a:r>
            <a:r>
              <a:rPr lang="en-US" altLang="bg-BG" sz="3200" dirty="0">
                <a:solidFill>
                  <a:srgbClr val="FF0000"/>
                </a:solidFill>
              </a:rPr>
              <a:t>/</a:t>
            </a:r>
            <a:r>
              <a:rPr lang="bg-BG" altLang="bg-BG" sz="3200" dirty="0">
                <a:solidFill>
                  <a:srgbClr val="FF0000"/>
                </a:solidFill>
              </a:rPr>
              <a:t>Телесна площ</a:t>
            </a:r>
            <a:endParaRPr lang="en-US" altLang="bg-BG" sz="3200" dirty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bg-BG" altLang="bg-BG" sz="3200" dirty="0">
                <a:solidFill>
                  <a:srgbClr val="FF0000"/>
                </a:solidFill>
              </a:rPr>
              <a:t>МОС</a:t>
            </a:r>
            <a:r>
              <a:rPr lang="en-US" altLang="bg-BG" sz="3200" dirty="0">
                <a:solidFill>
                  <a:srgbClr val="FF0000"/>
                </a:solidFill>
              </a:rPr>
              <a:t> = </a:t>
            </a:r>
            <a:r>
              <a:rPr lang="bg-BG" altLang="bg-BG" sz="3200" dirty="0">
                <a:solidFill>
                  <a:srgbClr val="FF0000"/>
                </a:solidFill>
              </a:rPr>
              <a:t>УО</a:t>
            </a:r>
            <a:r>
              <a:rPr lang="en-US" altLang="bg-BG" sz="3200" dirty="0">
                <a:solidFill>
                  <a:srgbClr val="FF0000"/>
                </a:solidFill>
              </a:rPr>
              <a:t> x </a:t>
            </a:r>
            <a:r>
              <a:rPr lang="bg-BG" altLang="bg-BG" sz="3200" dirty="0">
                <a:solidFill>
                  <a:srgbClr val="FF0000"/>
                </a:solidFill>
              </a:rPr>
              <a:t>СЧ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3200" baseline="-25000" dirty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C589A9-5CD0-4C5B-8D2A-283CA3BB0C3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bg-BG" altLang="bg-BG" sz="1000"/>
          </a:p>
        </p:txBody>
      </p:sp>
    </p:spTree>
    <p:extLst>
      <p:ext uri="{BB962C8B-B14F-4D97-AF65-F5344CB8AC3E}">
        <p14:creationId xmlns:p14="http://schemas.microsoft.com/office/powerpoint/2010/main" val="267535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5A77618-C1DE-430D-80C3-6287F6BC7818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bg-BG" altLang="bg-BG" sz="10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131" y="274638"/>
            <a:ext cx="8040907" cy="997114"/>
          </a:xfrm>
        </p:spPr>
        <p:txBody>
          <a:bodyPr/>
          <a:lstStyle/>
          <a:p>
            <a:pPr eaLnBrk="1" hangingPunct="1"/>
            <a:r>
              <a:rPr lang="bg-BG" altLang="bg-BG" dirty="0"/>
              <a:t>Разпределение на видовете шок при пациенти в ИО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72684932"/>
              </p:ext>
            </p:extLst>
          </p:nvPr>
        </p:nvGraphicFramePr>
        <p:xfrm>
          <a:off x="641131" y="462310"/>
          <a:ext cx="8217725" cy="561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902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654A4A4-1B7B-4304-9F63-84226762BA35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bg-BG" altLang="bg-BG" sz="10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55" y="274637"/>
            <a:ext cx="8219583" cy="1165279"/>
          </a:xfrm>
        </p:spPr>
        <p:txBody>
          <a:bodyPr/>
          <a:lstStyle/>
          <a:p>
            <a:pPr eaLnBrk="1" hangingPunct="1"/>
            <a:r>
              <a:rPr lang="en-US" altLang="bg-BG" dirty="0"/>
              <a:t>NB !</a:t>
            </a:r>
            <a:endParaRPr lang="bg-BG" altLang="bg-BG" dirty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717675"/>
            <a:ext cx="8235538" cy="4530725"/>
          </a:xfrm>
        </p:spPr>
        <p:txBody>
          <a:bodyPr/>
          <a:lstStyle/>
          <a:p>
            <a:pPr marL="0" indent="347663" algn="just" eaLnBrk="1" hangingPunct="1">
              <a:buFont typeface="Wingdings" pitchFamily="2" charset="2"/>
              <a:buNone/>
            </a:pPr>
            <a:r>
              <a:rPr lang="bg-BG" altLang="bg-BG" dirty="0"/>
              <a:t>Описаното</a:t>
            </a:r>
            <a:r>
              <a:rPr lang="en-US" altLang="bg-BG" dirty="0"/>
              <a:t> </a:t>
            </a:r>
            <a:r>
              <a:rPr lang="bg-BG" altLang="bg-BG" dirty="0"/>
              <a:t>деление има само ориентировъчен характер.</a:t>
            </a:r>
            <a:endParaRPr lang="en-US" altLang="bg-BG" dirty="0"/>
          </a:p>
          <a:p>
            <a:pPr marL="0" indent="347663" algn="just" eaLnBrk="1" hangingPunct="1">
              <a:buFont typeface="Wingdings" pitchFamily="2" charset="2"/>
              <a:buNone/>
            </a:pPr>
            <a:r>
              <a:rPr lang="bg-BG" altLang="bg-BG" dirty="0"/>
              <a:t>Винаги трябва да се има предвид, че шокът не е заболяване, а синдром с комплексна етиология и че неговото лечение  не може да се ограничи само с отделни изолирани терапевтични методи.</a:t>
            </a:r>
          </a:p>
        </p:txBody>
      </p:sp>
    </p:spTree>
    <p:extLst>
      <p:ext uri="{BB962C8B-B14F-4D97-AF65-F5344CB8AC3E}">
        <p14:creationId xmlns:p14="http://schemas.microsoft.com/office/powerpoint/2010/main" val="311802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996296"/>
            <a:ext cx="7620000" cy="599090"/>
          </a:xfrm>
        </p:spPr>
        <p:txBody>
          <a:bodyPr/>
          <a:lstStyle/>
          <a:p>
            <a:pPr algn="ctr" eaLnBrk="1" hangingPunct="1"/>
            <a:r>
              <a:rPr lang="bg-BG" altLang="bg-BG" dirty="0"/>
              <a:t>ХИПОВОЛЕМИЧЕН ШОК</a:t>
            </a:r>
            <a:br>
              <a:rPr lang="bg-BG" altLang="bg-BG" dirty="0"/>
            </a:br>
            <a:r>
              <a:rPr lang="bg-BG" altLang="bg-BG" dirty="0"/>
              <a:t/>
            </a:r>
            <a:br>
              <a:rPr lang="bg-BG" altLang="bg-BG" dirty="0"/>
            </a:br>
            <a:r>
              <a:rPr lang="bg-BG" altLang="bg-BG" sz="2400" dirty="0">
                <a:solidFill>
                  <a:srgbClr val="FF3300"/>
                </a:solidFill>
              </a:rPr>
              <a:t>доцент</a:t>
            </a:r>
            <a:r>
              <a:rPr lang="bg-BG" altLang="bg-BG" sz="24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bg-BG" altLang="bg-BG" sz="2400" dirty="0">
                <a:solidFill>
                  <a:srgbClr val="FF3300"/>
                </a:solidFill>
              </a:rPr>
              <a:t>д-р Господин ДИМОВ</a:t>
            </a:r>
            <a:r>
              <a:rPr lang="en-US" altLang="bg-BG" sz="2400" dirty="0">
                <a:solidFill>
                  <a:srgbClr val="FF3300"/>
                </a:solidFill>
              </a:rPr>
              <a:t>, </a:t>
            </a:r>
            <a:r>
              <a:rPr lang="bg-BG" altLang="bg-BG" sz="2400" dirty="0">
                <a:solidFill>
                  <a:srgbClr val="FF3300"/>
                </a:solidFill>
              </a:rPr>
              <a:t>дм</a:t>
            </a:r>
          </a:p>
        </p:txBody>
      </p:sp>
    </p:spTree>
    <p:extLst>
      <p:ext uri="{BB962C8B-B14F-4D97-AF65-F5344CB8AC3E}">
        <p14:creationId xmlns:p14="http://schemas.microsoft.com/office/powerpoint/2010/main" val="110348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3E6B69C-F500-446F-B04D-806ACEEC7776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bg-BG" altLang="bg-BG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23" y="274638"/>
            <a:ext cx="8218015" cy="1158377"/>
          </a:xfrm>
        </p:spPr>
        <p:txBody>
          <a:bodyPr/>
          <a:lstStyle/>
          <a:p>
            <a:pPr eaLnBrk="1" hangingPunct="1"/>
            <a:r>
              <a:rPr lang="bg-BG" altLang="bg-BG" dirty="0"/>
              <a:t>Определение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50670"/>
            <a:ext cx="8247413" cy="4480255"/>
          </a:xfrm>
        </p:spPr>
        <p:txBody>
          <a:bodyPr/>
          <a:lstStyle/>
          <a:p>
            <a:pPr marL="0" indent="623888" algn="just" eaLnBrk="1" hangingPunct="1">
              <a:buFont typeface="Wingdings" pitchFamily="2" charset="2"/>
              <a:buNone/>
            </a:pPr>
            <a:r>
              <a:rPr lang="bg-BG" altLang="bg-BG" dirty="0"/>
              <a:t>Хиповолемичният шок включва всички състояния, при които бързата загуба на течности може да доведе до неадекватна тъканна перфузия</a:t>
            </a:r>
            <a:r>
              <a:rPr lang="en-US" altLang="bg-BG" dirty="0"/>
              <a:t>,</a:t>
            </a:r>
            <a:r>
              <a:rPr lang="bg-BG" altLang="bg-BG" dirty="0"/>
              <a:t> с резултат последваща множествена органна дисфункция и недостатъчност.</a:t>
            </a:r>
          </a:p>
        </p:txBody>
      </p:sp>
    </p:spTree>
    <p:extLst>
      <p:ext uri="{BB962C8B-B14F-4D97-AF65-F5344CB8AC3E}">
        <p14:creationId xmlns:p14="http://schemas.microsoft.com/office/powerpoint/2010/main" val="261938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64025" y="274637"/>
            <a:ext cx="8218014" cy="1296987"/>
          </a:xfrm>
        </p:spPr>
        <p:txBody>
          <a:bodyPr/>
          <a:lstStyle/>
          <a:p>
            <a:r>
              <a:rPr lang="bg-BG" altLang="bg-BG" dirty="0"/>
              <a:t>Разпределение на течностите в организма</a:t>
            </a: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4E53930-89EE-4D71-8E86-3013437097AB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bg-BG" altLang="bg-BG" sz="1000"/>
          </a:p>
        </p:txBody>
      </p:sp>
      <p:sp>
        <p:nvSpPr>
          <p:cNvPr id="9" name="Flowchart: Process 8"/>
          <p:cNvSpPr/>
          <p:nvPr/>
        </p:nvSpPr>
        <p:spPr bwMode="auto">
          <a:xfrm>
            <a:off x="2928938" y="3500438"/>
            <a:ext cx="2143125" cy="2428875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bg-BG" dirty="0"/>
          </a:p>
          <a:p>
            <a:pPr algn="ctr">
              <a:defRPr/>
            </a:pPr>
            <a:endParaRPr lang="bg-BG" dirty="0"/>
          </a:p>
          <a:p>
            <a:pPr algn="ctr">
              <a:defRPr/>
            </a:pPr>
            <a:endParaRPr lang="bg-BG" dirty="0"/>
          </a:p>
          <a:p>
            <a:pPr algn="ctr">
              <a:defRPr/>
            </a:pPr>
            <a:r>
              <a:rPr lang="bg-BG" dirty="0"/>
              <a:t>Вътреклетъчни течности</a:t>
            </a:r>
          </a:p>
        </p:txBody>
      </p:sp>
      <p:sp>
        <p:nvSpPr>
          <p:cNvPr id="15366" name="Flowchart: Process 9"/>
          <p:cNvSpPr>
            <a:spLocks noChangeArrowheads="1"/>
          </p:cNvSpPr>
          <p:nvPr/>
        </p:nvSpPr>
        <p:spPr bwMode="auto">
          <a:xfrm>
            <a:off x="2928938" y="2571750"/>
            <a:ext cx="2143125" cy="928688"/>
          </a:xfrm>
          <a:prstGeom prst="flowChartProcess">
            <a:avLst/>
          </a:prstGeom>
          <a:solidFill>
            <a:srgbClr val="0033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0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dirty="0">
                <a:latin typeface="Arial" charset="0"/>
              </a:rPr>
              <a:t>Интерстициални течности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928938" y="2071688"/>
            <a:ext cx="2143125" cy="500062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0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dirty="0">
                <a:latin typeface="Arial" charset="0"/>
              </a:rPr>
              <a:t>Плазма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2179638" y="157162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Arial" charset="0"/>
              </a:rPr>
              <a:t>86 kg</a:t>
            </a:r>
            <a:endParaRPr lang="bg-BG" altLang="bg-BG" sz="1800">
              <a:latin typeface="Arial" charset="0"/>
            </a:endParaRP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2371725" y="2786063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Arial" charset="0"/>
              </a:rPr>
              <a:t>12 l</a:t>
            </a:r>
            <a:endParaRPr lang="bg-BG" altLang="bg-BG" sz="1800">
              <a:latin typeface="Arial" charset="0"/>
            </a:endParaRPr>
          </a:p>
        </p:txBody>
      </p: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2371725" y="4416425"/>
            <a:ext cx="55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Arial" charset="0"/>
              </a:rPr>
              <a:t>36 l</a:t>
            </a:r>
            <a:endParaRPr lang="bg-BG" altLang="bg-BG" sz="1800">
              <a:latin typeface="Arial" charset="0"/>
            </a:endParaRP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1200150" y="555942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Arial" charset="0"/>
              </a:rPr>
              <a:t>52 l </a:t>
            </a:r>
            <a:r>
              <a:rPr lang="bg-BG" altLang="bg-BG" sz="1800">
                <a:latin typeface="Arial" charset="0"/>
              </a:rPr>
              <a:t>Общ обем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2500313" y="21304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>
                <a:latin typeface="Arial" charset="0"/>
              </a:rPr>
              <a:t>4 l</a:t>
            </a:r>
            <a:endParaRPr lang="bg-BG" altLang="bg-BG" sz="1800">
              <a:latin typeface="Arial" charset="0"/>
            </a:endParaRP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5072063" y="1500188"/>
            <a:ext cx="197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800" dirty="0">
                <a:latin typeface="Arial" charset="0"/>
              </a:rPr>
              <a:t>% </a:t>
            </a:r>
            <a:r>
              <a:rPr lang="bg-BG" altLang="bg-BG" sz="1800" dirty="0">
                <a:latin typeface="Arial" charset="0"/>
              </a:rPr>
              <a:t>Телесно тегло</a:t>
            </a: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5072063" y="1998214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dirty="0">
                <a:latin typeface="Arial" charset="0"/>
              </a:rPr>
              <a:t>Извънклетъчни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dirty="0">
                <a:latin typeface="Arial" charset="0"/>
              </a:rPr>
              <a:t>течности 5%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 dirty="0">
              <a:latin typeface="Arial" charset="0"/>
            </a:endParaRPr>
          </a:p>
        </p:txBody>
      </p:sp>
      <p:sp>
        <p:nvSpPr>
          <p:cNvPr id="15375" name="TextBox 20"/>
          <p:cNvSpPr txBox="1">
            <a:spLocks noChangeArrowheads="1"/>
          </p:cNvSpPr>
          <p:nvPr/>
        </p:nvSpPr>
        <p:spPr bwMode="auto">
          <a:xfrm>
            <a:off x="5197641" y="4294186"/>
            <a:ext cx="3258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dirty="0">
                <a:latin typeface="Arial" charset="0"/>
              </a:rPr>
              <a:t>Общ обем 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dirty="0">
                <a:latin typeface="Arial" charset="0"/>
              </a:rPr>
              <a:t>течностите 60%</a:t>
            </a:r>
          </a:p>
        </p:txBody>
      </p:sp>
      <p:sp>
        <p:nvSpPr>
          <p:cNvPr id="15376" name="Rectangle 23"/>
          <p:cNvSpPr>
            <a:spLocks noChangeArrowheads="1"/>
          </p:cNvSpPr>
          <p:nvPr/>
        </p:nvSpPr>
        <p:spPr bwMode="auto">
          <a:xfrm>
            <a:off x="5072063" y="2786063"/>
            <a:ext cx="2862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 dirty="0" err="1">
                <a:latin typeface="Arial" charset="0"/>
              </a:rPr>
              <a:t>Интерстициални</a:t>
            </a:r>
            <a:r>
              <a:rPr lang="bg-BG" altLang="bg-BG" sz="1800" dirty="0">
                <a:latin typeface="Arial" charset="0"/>
              </a:rPr>
              <a:t> течности 15</a:t>
            </a:r>
            <a:r>
              <a:rPr lang="en-US" altLang="bg-BG" sz="1800" dirty="0">
                <a:latin typeface="Arial" charset="0"/>
              </a:rPr>
              <a:t>%</a:t>
            </a:r>
            <a:endParaRPr lang="bg-BG" altLang="bg-BG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6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5FD10A1-8080-408A-8A03-64859B169825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bg-BG" altLang="bg-BG" sz="10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64127"/>
            <a:ext cx="8226425" cy="1143000"/>
          </a:xfrm>
        </p:spPr>
        <p:txBody>
          <a:bodyPr/>
          <a:lstStyle/>
          <a:p>
            <a:pPr eaLnBrk="1" hangingPunct="1"/>
            <a:r>
              <a:rPr lang="bg-BG" altLang="bg-BG"/>
              <a:t>Хиповолемичен шок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62545"/>
            <a:ext cx="8242651" cy="4463618"/>
          </a:xfrm>
        </p:spPr>
        <p:txBody>
          <a:bodyPr/>
          <a:lstStyle/>
          <a:p>
            <a:pPr marL="0" indent="355600" algn="just" eaLnBrk="1" hangingPunct="1">
              <a:buFont typeface="Wingdings" pitchFamily="2" charset="2"/>
              <a:buNone/>
              <a:defRPr/>
            </a:pPr>
            <a:r>
              <a:rPr lang="bg-BG" dirty="0"/>
              <a:t>Намален е обема на циркулиращите течности в организма като резултат на: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bg-BG" dirty="0"/>
              <a:t>Екзогенни загуби</a:t>
            </a:r>
            <a:r>
              <a:rPr lang="en-US" dirty="0"/>
              <a:t>:</a:t>
            </a:r>
            <a:endParaRPr lang="bg-BG" dirty="0"/>
          </a:p>
          <a:p>
            <a:pPr marL="357188" lvl="1" indent="357188" algn="just" eaLnBrk="1" hangingPunct="1">
              <a:defRPr/>
            </a:pPr>
            <a:r>
              <a:rPr lang="bg-BG" dirty="0"/>
              <a:t>Загуба на кръв от различни органи</a:t>
            </a:r>
          </a:p>
          <a:p>
            <a:pPr marL="357188" lvl="1" indent="357188" algn="just" eaLnBrk="1" hangingPunct="1">
              <a:defRPr/>
            </a:pPr>
            <a:r>
              <a:rPr lang="bg-BG" dirty="0"/>
              <a:t>Загуба на плазма при изгаряния</a:t>
            </a:r>
          </a:p>
          <a:p>
            <a:pPr marL="357188" lvl="1" indent="357188" algn="just" eaLnBrk="1" hangingPunct="1">
              <a:defRPr/>
            </a:pPr>
            <a:r>
              <a:rPr lang="bg-BG" dirty="0"/>
              <a:t>Загуба на течности и електролити при:</a:t>
            </a:r>
          </a:p>
          <a:p>
            <a:pPr marL="1100138" lvl="2" indent="-342900" algn="just">
              <a:buFont typeface="Wingdings" pitchFamily="2" charset="2"/>
              <a:buChar char="ü"/>
              <a:defRPr/>
            </a:pPr>
            <a:r>
              <a:rPr lang="bg-BG" dirty="0"/>
              <a:t>Диария</a:t>
            </a:r>
          </a:p>
          <a:p>
            <a:pPr marL="1100138" lvl="2" indent="-342900" algn="just">
              <a:buFont typeface="Wingdings" pitchFamily="2" charset="2"/>
              <a:buChar char="ü"/>
              <a:defRPr/>
            </a:pPr>
            <a:r>
              <a:rPr lang="bg-BG" dirty="0"/>
              <a:t>Повръщане</a:t>
            </a:r>
          </a:p>
          <a:p>
            <a:pPr marL="1100138" lvl="2" indent="-342900" algn="just">
              <a:buFont typeface="Wingdings" pitchFamily="2" charset="2"/>
              <a:buChar char="ü"/>
              <a:defRPr/>
            </a:pPr>
            <a:r>
              <a:rPr lang="bg-BG" dirty="0"/>
              <a:t>Полиурия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1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6480261-5B37-4CFD-ABB2-1CB195EBC2F7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bg-BG" altLang="bg-BG" sz="10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Хиповолемичен шок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3" y="1600200"/>
            <a:ext cx="8514062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Ендогенни загуби и интерстициално преразпределение на течностите при:</a:t>
            </a:r>
          </a:p>
          <a:p>
            <a:pPr marL="357188" lvl="1" indent="357188" algn="just">
              <a:defRPr/>
            </a:pPr>
            <a:r>
              <a:rPr lang="bg-BG" altLang="bg-BG" dirty="0"/>
              <a:t>Възпаление</a:t>
            </a:r>
          </a:p>
          <a:p>
            <a:pPr marL="357188" lvl="1" indent="357188" algn="just">
              <a:defRPr/>
            </a:pPr>
            <a:r>
              <a:rPr lang="bg-BG" altLang="bg-BG" dirty="0"/>
              <a:t>Термична травма</a:t>
            </a:r>
          </a:p>
          <a:p>
            <a:pPr marL="357188" lvl="1" indent="357188" algn="just">
              <a:defRPr/>
            </a:pPr>
            <a:r>
              <a:rPr lang="bg-BG" altLang="bg-BG" dirty="0"/>
              <a:t>Травма</a:t>
            </a:r>
          </a:p>
          <a:p>
            <a:pPr marL="357188" lvl="1" indent="357188" algn="just">
              <a:defRPr/>
            </a:pPr>
            <a:r>
              <a:rPr lang="bg-BG" altLang="bg-BG" dirty="0"/>
              <a:t>Интоксикации</a:t>
            </a:r>
          </a:p>
          <a:p>
            <a:pPr marL="357188" lvl="1" indent="357188" algn="just">
              <a:defRPr/>
            </a:pPr>
            <a:r>
              <a:rPr lang="bg-BG" altLang="bg-BG" dirty="0"/>
              <a:t>Анафилаксия</a:t>
            </a:r>
          </a:p>
        </p:txBody>
      </p:sp>
    </p:spTree>
    <p:extLst>
      <p:ext uri="{BB962C8B-B14F-4D97-AF65-F5344CB8AC3E}">
        <p14:creationId xmlns:p14="http://schemas.microsoft.com/office/powerpoint/2010/main" val="391407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65FF66C-7F1A-4123-87F7-40924FCBC635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bg-BG" altLang="bg-BG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Причини за</a:t>
            </a:r>
            <a:r>
              <a:rPr lang="en-US" altLang="bg-BG" dirty="0"/>
              <a:t> </a:t>
            </a:r>
            <a:r>
              <a:rPr lang="bg-BG" altLang="bg-BG" dirty="0"/>
              <a:t>хиповолемичния шок</a:t>
            </a:r>
            <a:endParaRPr lang="en-US" altLang="bg-BG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8" y="1674813"/>
            <a:ext cx="8099776" cy="41195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Травматични:</a:t>
            </a:r>
          </a:p>
          <a:p>
            <a:pPr marL="714375" lvl="1" indent="-357188" eaLnBrk="1" hangingPunct="1"/>
            <a:r>
              <a:rPr lang="bg-BG" altLang="bg-BG" dirty="0"/>
              <a:t>Сърце</a:t>
            </a:r>
          </a:p>
          <a:p>
            <a:pPr marL="714375" lvl="1" indent="-357188"/>
            <a:r>
              <a:rPr lang="bg-BG" altLang="bg-BG" dirty="0"/>
              <a:t>Големи коремни органи</a:t>
            </a:r>
          </a:p>
          <a:p>
            <a:pPr marL="714375" lvl="1" indent="-357188"/>
            <a:r>
              <a:rPr lang="bg-BG" altLang="bg-BG" dirty="0"/>
              <a:t>Големи кости на крайниците</a:t>
            </a:r>
          </a:p>
          <a:p>
            <a:pPr marL="714375" lvl="1" indent="-357188"/>
            <a:r>
              <a:rPr lang="bg-BG" altLang="bg-BG" dirty="0"/>
              <a:t>Скалп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Съдови:</a:t>
            </a:r>
          </a:p>
          <a:p>
            <a:pPr marL="714375" lvl="1" indent="-357188" eaLnBrk="1" hangingPunct="1"/>
            <a:r>
              <a:rPr lang="bg-BG" altLang="bg-BG" dirty="0"/>
              <a:t>Дисекираща</a:t>
            </a:r>
            <a:r>
              <a:rPr lang="en-US" altLang="bg-BG" dirty="0"/>
              <a:t> a</a:t>
            </a:r>
            <a:r>
              <a:rPr lang="bg-BG" altLang="bg-BG" dirty="0"/>
              <a:t>невризма на аортата</a:t>
            </a:r>
          </a:p>
          <a:p>
            <a:pPr marL="714375" lvl="1" indent="-357188" eaLnBrk="1" hangingPunct="1"/>
            <a:r>
              <a:rPr lang="bg-BG" altLang="bg-BG" dirty="0"/>
              <a:t>Съдови малформации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33530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A9B9E29-E1E3-4A5F-917B-59D5BC7EB8F2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bg-BG" altLang="bg-BG" sz="10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Причини за</a:t>
            </a:r>
            <a:r>
              <a:rPr lang="en-US" altLang="bg-BG" dirty="0"/>
              <a:t> </a:t>
            </a:r>
            <a:r>
              <a:rPr lang="bg-BG" altLang="bg-BG" dirty="0"/>
              <a:t>хиповолемичния шок</a:t>
            </a:r>
            <a:endParaRPr lang="en-US" altLang="bg-BG" dirty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26919"/>
            <a:ext cx="8692738" cy="408808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Стомашно-чревни:</a:t>
            </a:r>
          </a:p>
          <a:p>
            <a:pPr marL="714375" lvl="1" indent="-357188" eaLnBrk="1" hangingPunct="1"/>
            <a:r>
              <a:rPr lang="bg-BG" altLang="bg-BG" dirty="0"/>
              <a:t>Разширени вени на хранопровода</a:t>
            </a:r>
            <a:endParaRPr lang="en-US" altLang="bg-BG" dirty="0"/>
          </a:p>
          <a:p>
            <a:pPr marL="714375" lvl="1" indent="-357188" eaLnBrk="1" hangingPunct="1"/>
            <a:r>
              <a:rPr lang="bg-BG" altLang="bg-BG" dirty="0"/>
              <a:t>Стрес язви на стомаха</a:t>
            </a:r>
          </a:p>
          <a:p>
            <a:pPr marL="714375" lvl="1" indent="-357188" eaLnBrk="1" hangingPunct="1"/>
            <a:r>
              <a:rPr lang="bg-BG" altLang="bg-BG" dirty="0"/>
              <a:t>Синдром на </a:t>
            </a:r>
            <a:r>
              <a:rPr lang="en-US" altLang="bg-BG" dirty="0"/>
              <a:t>Mallory-Weiss</a:t>
            </a:r>
          </a:p>
          <a:p>
            <a:pPr marL="714375" lvl="1" indent="-357188" eaLnBrk="1" hangingPunct="1"/>
            <a:r>
              <a:rPr lang="bg-BG" altLang="bg-BG" dirty="0"/>
              <a:t>Аорто-интестинални фистули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Бременност:</a:t>
            </a:r>
          </a:p>
          <a:p>
            <a:pPr marL="714375" lvl="1" indent="-357188" eaLnBrk="1" hangingPunct="1"/>
            <a:r>
              <a:rPr lang="bg-BG" altLang="bg-BG" dirty="0"/>
              <a:t>Ектопична бременност</a:t>
            </a:r>
          </a:p>
          <a:p>
            <a:pPr marL="714375" lvl="1" indent="-357188" eaLnBrk="1" hangingPunct="1"/>
            <a:r>
              <a:rPr lang="bg-BG" altLang="bg-BG" dirty="0"/>
              <a:t>Направилно разположение на плацентата</a:t>
            </a:r>
            <a:endParaRPr lang="en-US" altLang="bg-BG" dirty="0"/>
          </a:p>
          <a:p>
            <a:pPr marL="714375" lvl="1" indent="-357188" eaLnBrk="1" hangingPunct="1"/>
            <a:r>
              <a:rPr lang="bg-BG" altLang="bg-BG" dirty="0"/>
              <a:t>Разкъсване на плацентата</a:t>
            </a:r>
          </a:p>
          <a:p>
            <a:pPr lvl="1" eaLnBrk="1" hangingPunct="1"/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410420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83C573-6996-4722-8C34-BA0A6C32AC0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bg-BG" altLang="bg-BG" sz="1000"/>
          </a:p>
        </p:txBody>
      </p:sp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20110" y="166254"/>
            <a:ext cx="7979377" cy="1094987"/>
          </a:xfrm>
        </p:spPr>
        <p:txBody>
          <a:bodyPr/>
          <a:lstStyle/>
          <a:p>
            <a:pPr eaLnBrk="1" hangingPunct="1"/>
            <a:r>
              <a:rPr lang="bg-BG" altLang="bg-BG" dirty="0">
                <a:solidFill>
                  <a:schemeClr val="bg1"/>
                </a:solidFill>
              </a:rPr>
              <a:t>Приблизителна </a:t>
            </a:r>
            <a:br>
              <a:rPr lang="bg-BG" altLang="bg-BG" dirty="0">
                <a:solidFill>
                  <a:schemeClr val="bg1"/>
                </a:solidFill>
              </a:rPr>
            </a:br>
            <a:r>
              <a:rPr lang="bg-BG" altLang="bg-BG" dirty="0">
                <a:solidFill>
                  <a:schemeClr val="bg1"/>
                </a:solidFill>
              </a:rPr>
              <a:t>кръвозагуба</a:t>
            </a:r>
          </a:p>
        </p:txBody>
      </p:sp>
    </p:spTree>
    <p:extLst>
      <p:ext uri="{BB962C8B-B14F-4D97-AF65-F5344CB8AC3E}">
        <p14:creationId xmlns:p14="http://schemas.microsoft.com/office/powerpoint/2010/main" val="330512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/>
              <a:t>Основни жизнени параметри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257300"/>
            <a:ext cx="8286751" cy="4692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bg-BG" b="1" dirty="0">
                <a:solidFill>
                  <a:srgbClr val="FF0000"/>
                </a:solidFill>
              </a:rPr>
              <a:t>DO</a:t>
            </a:r>
            <a:r>
              <a:rPr lang="en-US" altLang="bg-BG" b="1" baseline="-25000" dirty="0">
                <a:solidFill>
                  <a:srgbClr val="FF0000"/>
                </a:solidFill>
              </a:rPr>
              <a:t>2</a:t>
            </a:r>
            <a:r>
              <a:rPr lang="en-US" altLang="bg-BG" b="1" dirty="0">
                <a:solidFill>
                  <a:srgbClr val="FF0000"/>
                </a:solidFill>
              </a:rPr>
              <a:t> </a:t>
            </a:r>
            <a:r>
              <a:rPr lang="bg-BG" altLang="bg-BG" dirty="0"/>
              <a:t>- Кислородна доставка </a:t>
            </a:r>
            <a:r>
              <a:rPr lang="bg-BG" altLang="bg-BG" dirty="0" smtClean="0"/>
              <a:t>– 12 </a:t>
            </a:r>
            <a:r>
              <a:rPr lang="en-US" altLang="bg-BG" dirty="0" smtClean="0"/>
              <a:t>ml/kg/min </a:t>
            </a:r>
            <a:r>
              <a:rPr lang="bg-BG" altLang="bg-BG" dirty="0" smtClean="0"/>
              <a:t>или 600 </a:t>
            </a:r>
            <a:r>
              <a:rPr lang="en-US" altLang="bg-BG" dirty="0"/>
              <a:t>ml/m</a:t>
            </a:r>
            <a:r>
              <a:rPr lang="en-US" altLang="bg-BG" baseline="30000" dirty="0"/>
              <a:t>2</a:t>
            </a:r>
            <a:r>
              <a:rPr lang="en-US" altLang="bg-BG" dirty="0"/>
              <a:t>/min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b="1" dirty="0">
                <a:solidFill>
                  <a:srgbClr val="FF0000"/>
                </a:solidFill>
              </a:rPr>
              <a:t>VO</a:t>
            </a:r>
            <a:r>
              <a:rPr lang="en-US" altLang="bg-BG" b="1" baseline="-25000" dirty="0">
                <a:solidFill>
                  <a:srgbClr val="FF0000"/>
                </a:solidFill>
              </a:rPr>
              <a:t>2</a:t>
            </a:r>
            <a:r>
              <a:rPr lang="en-US" altLang="bg-BG" dirty="0"/>
              <a:t> - </a:t>
            </a:r>
            <a:r>
              <a:rPr lang="bg-BG" altLang="bg-BG" dirty="0"/>
              <a:t>Кислородна консумация</a:t>
            </a:r>
            <a:r>
              <a:rPr lang="en-US" altLang="bg-BG" dirty="0"/>
              <a:t> </a:t>
            </a:r>
            <a:r>
              <a:rPr lang="bg-BG" altLang="bg-BG" dirty="0"/>
              <a:t> - </a:t>
            </a:r>
            <a:r>
              <a:rPr lang="bg-BG" altLang="bg-BG" dirty="0" smtClean="0"/>
              <a:t>2.4 </a:t>
            </a:r>
            <a:r>
              <a:rPr lang="en-US" altLang="bg-BG" dirty="0" smtClean="0"/>
              <a:t>ml/kg/min </a:t>
            </a:r>
            <a:r>
              <a:rPr lang="bg-BG" altLang="bg-BG" dirty="0" smtClean="0"/>
              <a:t>или 115-165 </a:t>
            </a:r>
            <a:r>
              <a:rPr lang="en-US" altLang="bg-BG" dirty="0"/>
              <a:t>ml/m</a:t>
            </a:r>
            <a:r>
              <a:rPr lang="en-US" altLang="bg-BG" baseline="30000" dirty="0"/>
              <a:t>2</a:t>
            </a:r>
            <a:r>
              <a:rPr lang="en-US" altLang="bg-BG" dirty="0"/>
              <a:t>/min</a:t>
            </a:r>
            <a:endParaRPr lang="bg-BG" altLang="bg-BG" dirty="0"/>
          </a:p>
          <a:p>
            <a:pPr eaLnBrk="1" hangingPunct="1">
              <a:buFont typeface="Wingdings" pitchFamily="2" charset="2"/>
              <a:buNone/>
            </a:pPr>
            <a:r>
              <a:rPr lang="en-US" altLang="bg-BG" b="1" dirty="0">
                <a:solidFill>
                  <a:srgbClr val="FF0000"/>
                </a:solidFill>
              </a:rPr>
              <a:t>ExO</a:t>
            </a:r>
            <a:r>
              <a:rPr lang="en-US" altLang="bg-BG" b="1" baseline="-25000" dirty="0">
                <a:solidFill>
                  <a:srgbClr val="FF0000"/>
                </a:solidFill>
              </a:rPr>
              <a:t>2</a:t>
            </a:r>
            <a:r>
              <a:rPr lang="en-US" altLang="bg-BG" dirty="0"/>
              <a:t> - </a:t>
            </a:r>
            <a:r>
              <a:rPr lang="bg-BG" altLang="bg-BG" dirty="0"/>
              <a:t>Кислородна екстракция - 22-33%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bg-BG" b="1" dirty="0">
                <a:solidFill>
                  <a:srgbClr val="FF0000"/>
                </a:solidFill>
              </a:rPr>
              <a:t>CaO</a:t>
            </a:r>
            <a:r>
              <a:rPr lang="en-US" altLang="bg-BG" b="1" baseline="-25000" dirty="0">
                <a:solidFill>
                  <a:srgbClr val="FF0000"/>
                </a:solidFill>
              </a:rPr>
              <a:t>2</a:t>
            </a:r>
            <a:r>
              <a:rPr lang="bg-BG" altLang="bg-BG" dirty="0"/>
              <a:t> - Кислородно съдържание</a:t>
            </a:r>
            <a:r>
              <a:rPr lang="en-US" altLang="bg-BG" dirty="0"/>
              <a:t> </a:t>
            </a:r>
            <a:r>
              <a:rPr lang="bg-BG" altLang="bg-BG" dirty="0"/>
              <a:t>- 17-20 </a:t>
            </a:r>
            <a:r>
              <a:rPr lang="en-US" altLang="bg-BG" dirty="0" err="1"/>
              <a:t>vol</a:t>
            </a:r>
            <a:r>
              <a:rPr lang="en-US" altLang="bg-BG" dirty="0"/>
              <a:t>%</a:t>
            </a:r>
            <a:endParaRPr lang="bg-BG" altLang="bg-BG" dirty="0"/>
          </a:p>
          <a:p>
            <a:pPr eaLnBrk="1" hangingPunct="1">
              <a:buFont typeface="Wingdings" pitchFamily="2" charset="2"/>
              <a:buNone/>
            </a:pPr>
            <a:r>
              <a:rPr lang="en-US" altLang="bg-BG" b="1" dirty="0">
                <a:solidFill>
                  <a:srgbClr val="FF0000"/>
                </a:solidFill>
              </a:rPr>
              <a:t>C(</a:t>
            </a:r>
            <a:r>
              <a:rPr lang="en-US" altLang="bg-BG" b="1" dirty="0" err="1">
                <a:solidFill>
                  <a:srgbClr val="FF0000"/>
                </a:solidFill>
              </a:rPr>
              <a:t>a-v</a:t>
            </a:r>
            <a:r>
              <a:rPr lang="en-US" altLang="bg-BG" b="1" dirty="0">
                <a:solidFill>
                  <a:srgbClr val="FF0000"/>
                </a:solidFill>
              </a:rPr>
              <a:t>)O</a:t>
            </a:r>
            <a:r>
              <a:rPr lang="en-US" altLang="bg-BG" b="1" baseline="-25000" dirty="0">
                <a:solidFill>
                  <a:srgbClr val="FF0000"/>
                </a:solidFill>
              </a:rPr>
              <a:t>2</a:t>
            </a:r>
            <a:r>
              <a:rPr lang="bg-BG" altLang="bg-BG" dirty="0"/>
              <a:t> - Артерио-венозна разлика - 4 </a:t>
            </a:r>
            <a:r>
              <a:rPr lang="en-US" altLang="bg-BG" dirty="0" err="1"/>
              <a:t>vol</a:t>
            </a:r>
            <a:r>
              <a:rPr lang="en-US" altLang="bg-BG" dirty="0"/>
              <a:t>%</a:t>
            </a:r>
            <a:endParaRPr lang="bg-BG" altLang="bg-BG" dirty="0"/>
          </a:p>
          <a:p>
            <a:pPr eaLnBrk="1" hangingPunct="1">
              <a:buFont typeface="Wingdings" pitchFamily="2" charset="2"/>
              <a:buNone/>
            </a:pPr>
            <a:r>
              <a:rPr lang="en-US" altLang="bg-BG" b="1" dirty="0">
                <a:solidFill>
                  <a:srgbClr val="FF0000"/>
                </a:solidFill>
              </a:rPr>
              <a:t>CI </a:t>
            </a:r>
            <a:r>
              <a:rPr lang="en-US" altLang="bg-BG" dirty="0"/>
              <a:t>- </a:t>
            </a:r>
            <a:r>
              <a:rPr lang="bg-BG" altLang="bg-BG" dirty="0"/>
              <a:t>Сърдечен индекс - 2.5 - 4.5 </a:t>
            </a:r>
            <a:r>
              <a:rPr lang="en-US" altLang="bg-BG" dirty="0"/>
              <a:t>l/m</a:t>
            </a:r>
            <a:r>
              <a:rPr lang="en-US" altLang="bg-BG" baseline="30000" dirty="0"/>
              <a:t>2</a:t>
            </a:r>
            <a:r>
              <a:rPr lang="en-US" altLang="bg-BG" dirty="0"/>
              <a:t>/min</a:t>
            </a:r>
            <a:endParaRPr lang="bg-BG" altLang="bg-BG" dirty="0"/>
          </a:p>
          <a:p>
            <a:pPr>
              <a:buNone/>
            </a:pPr>
            <a:r>
              <a:rPr lang="bg-BG" altLang="bg-BG" b="1" dirty="0">
                <a:solidFill>
                  <a:srgbClr val="FF0000"/>
                </a:solidFill>
              </a:rPr>
              <a:t>МОС</a:t>
            </a:r>
            <a:r>
              <a:rPr lang="en-US" altLang="bg-BG" b="1" dirty="0">
                <a:solidFill>
                  <a:srgbClr val="FF0000"/>
                </a:solidFill>
              </a:rPr>
              <a:t> </a:t>
            </a:r>
            <a:r>
              <a:rPr lang="en-US" altLang="bg-BG" dirty="0"/>
              <a:t>– </a:t>
            </a:r>
            <a:r>
              <a:rPr lang="bg-BG" altLang="bg-BG" dirty="0"/>
              <a:t>Минутен обем на сърцето- 4-8 </a:t>
            </a:r>
            <a:r>
              <a:rPr lang="en-US" altLang="bg-BG" dirty="0"/>
              <a:t>l/min</a:t>
            </a:r>
            <a:endParaRPr lang="bg-BG" altLang="bg-BG" dirty="0"/>
          </a:p>
          <a:p>
            <a:pPr>
              <a:buNone/>
            </a:pPr>
            <a:r>
              <a:rPr lang="bg-BG" altLang="bg-BG" b="1" dirty="0">
                <a:solidFill>
                  <a:srgbClr val="FF0000"/>
                </a:solidFill>
              </a:rPr>
              <a:t>УО</a:t>
            </a:r>
            <a:r>
              <a:rPr lang="en-US" altLang="bg-BG" b="1" dirty="0">
                <a:solidFill>
                  <a:srgbClr val="FF0000"/>
                </a:solidFill>
              </a:rPr>
              <a:t> </a:t>
            </a:r>
            <a:r>
              <a:rPr lang="en-US" altLang="bg-BG" dirty="0"/>
              <a:t>– </a:t>
            </a:r>
            <a:r>
              <a:rPr lang="bg-BG" altLang="bg-BG" dirty="0"/>
              <a:t>Ударен обем </a:t>
            </a:r>
            <a:r>
              <a:rPr lang="en-US" altLang="bg-BG" dirty="0"/>
              <a:t>- </a:t>
            </a:r>
            <a:r>
              <a:rPr lang="bg-BG" altLang="bg-BG" dirty="0"/>
              <a:t>1 </a:t>
            </a:r>
            <a:r>
              <a:rPr lang="en-US" altLang="bg-BG" dirty="0"/>
              <a:t>ml/kg</a:t>
            </a:r>
          </a:p>
          <a:p>
            <a:pPr>
              <a:buNone/>
            </a:pPr>
            <a:r>
              <a:rPr lang="bg-BG" altLang="bg-BG" b="1" dirty="0">
                <a:solidFill>
                  <a:srgbClr val="FF0000"/>
                </a:solidFill>
              </a:rPr>
              <a:t>ПСС</a:t>
            </a:r>
            <a:r>
              <a:rPr lang="en-US" altLang="bg-BG" b="1" dirty="0">
                <a:solidFill>
                  <a:srgbClr val="FF0000"/>
                </a:solidFill>
              </a:rPr>
              <a:t> </a:t>
            </a:r>
            <a:r>
              <a:rPr lang="en-US" altLang="bg-BG" dirty="0"/>
              <a:t>– </a:t>
            </a:r>
            <a:r>
              <a:rPr lang="bg-BG" altLang="bg-BG" dirty="0"/>
              <a:t>Периферно съдово съпротивление – 700-1600 </a:t>
            </a:r>
            <a:r>
              <a:rPr lang="tr-TR" dirty="0"/>
              <a:t>dyn</a:t>
            </a:r>
            <a:r>
              <a:rPr lang="bg-BG" dirty="0"/>
              <a:t>.</a:t>
            </a:r>
            <a:r>
              <a:rPr lang="en-US" dirty="0" smtClean="0"/>
              <a:t>s</a:t>
            </a:r>
            <a:r>
              <a:rPr lang="tr-TR" dirty="0" smtClean="0"/>
              <a:t>/cm</a:t>
            </a:r>
            <a:r>
              <a:rPr lang="tr-TR" baseline="30000" dirty="0" smtClean="0"/>
              <a:t>5</a:t>
            </a:r>
            <a:endParaRPr lang="bg-BG" altLang="bg-BG" dirty="0"/>
          </a:p>
          <a:p>
            <a:pPr eaLnBrk="1" hangingPunct="1">
              <a:buFont typeface="Wingdings" pitchFamily="2" charset="2"/>
              <a:buNone/>
            </a:pPr>
            <a:endParaRPr lang="bg-BG" altLang="bg-BG" b="1" baseline="-25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C589A9-5CD0-4C5B-8D2A-283CA3BB0C3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bg-BG" altLang="bg-BG" sz="1000"/>
          </a:p>
        </p:txBody>
      </p:sp>
    </p:spTree>
    <p:extLst>
      <p:ext uri="{BB962C8B-B14F-4D97-AF65-F5344CB8AC3E}">
        <p14:creationId xmlns:p14="http://schemas.microsoft.com/office/powerpoint/2010/main" val="173561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lide Number Placeholder 6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0724608-D98F-48EC-AF7C-DAB83E6A6665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bg-BG" altLang="bg-BG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22" y="309682"/>
            <a:ext cx="2230962" cy="275903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198" y="581536"/>
            <a:ext cx="6870527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bg-BG" altLang="bg-BG" sz="4000" kern="0" dirty="0">
                <a:solidFill>
                  <a:srgbClr val="FF0000"/>
                </a:solidFill>
              </a:rPr>
              <a:t>АКН = </a:t>
            </a:r>
            <a:r>
              <a:rPr lang="en-US" altLang="bg-BG" sz="4000" kern="0" dirty="0">
                <a:solidFill>
                  <a:srgbClr val="FF0000"/>
                </a:solidFill>
              </a:rPr>
              <a:t>f</a:t>
            </a:r>
            <a:r>
              <a:rPr lang="bg-BG" altLang="bg-BG" sz="4000" kern="0" dirty="0">
                <a:solidFill>
                  <a:srgbClr val="FF0000"/>
                </a:solidFill>
              </a:rPr>
              <a:t> МОС х ПСС</a:t>
            </a:r>
          </a:p>
          <a:p>
            <a:pPr algn="ctr">
              <a:buFontTx/>
              <a:buNone/>
              <a:defRPr/>
            </a:pPr>
            <a:r>
              <a:rPr lang="bg-BG" altLang="bg-BG" sz="4000" kern="0" dirty="0">
                <a:solidFill>
                  <a:srgbClr val="FF0000"/>
                </a:solidFill>
              </a:rPr>
              <a:t>МОС</a:t>
            </a:r>
            <a:r>
              <a:rPr lang="en-US" altLang="bg-BG" sz="4000" kern="0" dirty="0">
                <a:solidFill>
                  <a:srgbClr val="FF0000"/>
                </a:solidFill>
              </a:rPr>
              <a:t> = </a:t>
            </a:r>
            <a:r>
              <a:rPr lang="bg-BG" altLang="bg-BG" sz="4000" kern="0" dirty="0">
                <a:solidFill>
                  <a:srgbClr val="FF0000"/>
                </a:solidFill>
              </a:rPr>
              <a:t>УО</a:t>
            </a:r>
            <a:r>
              <a:rPr lang="en-US" altLang="bg-BG" sz="4000" kern="0" dirty="0">
                <a:solidFill>
                  <a:srgbClr val="FF0000"/>
                </a:solidFill>
              </a:rPr>
              <a:t> x </a:t>
            </a:r>
            <a:r>
              <a:rPr lang="bg-BG" altLang="bg-BG" sz="4000" kern="0" dirty="0">
                <a:solidFill>
                  <a:srgbClr val="FF0000"/>
                </a:solidFill>
              </a:rPr>
              <a:t>СЧ</a:t>
            </a:r>
          </a:p>
          <a:p>
            <a:pPr algn="ctr">
              <a:buFontTx/>
              <a:buNone/>
              <a:defRPr/>
            </a:pPr>
            <a:endParaRPr lang="bg-BG" altLang="bg-BG" sz="3200" kern="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bg-BG" altLang="bg-BG" sz="3200" kern="0" dirty="0"/>
              <a:t>УО е функция на: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bg-BG" sz="3200" kern="0" dirty="0"/>
              <a:t>Преднатоварване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bg-BG" sz="3200" kern="0" dirty="0"/>
              <a:t>Следнатоварване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bg-BG" sz="3200" kern="0" dirty="0"/>
              <a:t>Контрактилитет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bg-BG" sz="3200" kern="0" dirty="0"/>
              <a:t>Синергизъм на контракциите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g-BG" altLang="bg-BG" sz="3200" kern="0" dirty="0"/>
              <a:t>Разтегливост на сърцето</a:t>
            </a:r>
          </a:p>
        </p:txBody>
      </p:sp>
    </p:spTree>
    <p:extLst>
      <p:ext uri="{BB962C8B-B14F-4D97-AF65-F5344CB8AC3E}">
        <p14:creationId xmlns:p14="http://schemas.microsoft.com/office/powerpoint/2010/main" val="371454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lide Number Placeholder 6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0724608-D98F-48EC-AF7C-DAB83E6A6665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bg-BG" altLang="bg-BG" sz="1000"/>
          </a:p>
        </p:txBody>
      </p:sp>
      <p:sp>
        <p:nvSpPr>
          <p:cNvPr id="3" name="Down Arrow Callout 2"/>
          <p:cNvSpPr/>
          <p:nvPr/>
        </p:nvSpPr>
        <p:spPr>
          <a:xfrm>
            <a:off x="213756" y="368155"/>
            <a:ext cx="5018487" cy="1075125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Намален Обем на Циркулиращата Кръв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213756" y="1728288"/>
            <a:ext cx="5018487" cy="1133665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Намалено венозно връщане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213754" y="3146962"/>
            <a:ext cx="5018487" cy="1235034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36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Намален Ударен Обем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13755" y="4537696"/>
            <a:ext cx="5018486" cy="1126042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36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Намален Минутен Обем на Сърцето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755" y="5818909"/>
            <a:ext cx="5018487" cy="658091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36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</a:gradFill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Нарушена тъканна перфузия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9" y="1549916"/>
            <a:ext cx="35814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9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940F537-24DB-4170-AE05-D6DEFA952544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bg-BG" altLang="bg-BG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Патофизиологични промени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013" y="1600200"/>
            <a:ext cx="821178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bg-BG" dirty="0"/>
              <a:t>Налице са винаги: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Непроменено или намалено АКН, в зависимост от фазата на шока</a:t>
            </a:r>
            <a:r>
              <a:rPr lang="en-US" altLang="bg-BG" dirty="0"/>
              <a:t>.</a:t>
            </a:r>
            <a:endParaRPr lang="bg-BG" altLang="bg-B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Намален УО/МОС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Високо периферно съдово съпротивление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Ниско ЦВН</a:t>
            </a:r>
          </a:p>
        </p:txBody>
      </p:sp>
    </p:spTree>
    <p:extLst>
      <p:ext uri="{BB962C8B-B14F-4D97-AF65-F5344CB8AC3E}">
        <p14:creationId xmlns:p14="http://schemas.microsoft.com/office/powerpoint/2010/main" val="2914368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DD3C47C-B21E-4724-AF9E-28B75B3CEB35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bg-BG" altLang="bg-BG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Диагностични задачи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3" y="1600200"/>
            <a:ext cx="8230776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Дали пациентът е в шок?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В коя фаза на шока е той?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Какъв е вида на шока?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Оценка на резултатите от нашите терапевтични усилия!</a:t>
            </a:r>
          </a:p>
        </p:txBody>
      </p:sp>
    </p:spTree>
    <p:extLst>
      <p:ext uri="{BB962C8B-B14F-4D97-AF65-F5344CB8AC3E}">
        <p14:creationId xmlns:p14="http://schemas.microsoft.com/office/powerpoint/2010/main" val="14416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E635C0B-0D2C-4D75-917A-5F9D1F15321A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bg-BG" altLang="bg-BG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Дали пациентът е в шок?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3" y="1600200"/>
            <a:ext cx="8034099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Няма специфични лабораторни тестове за диагнозата шок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Налице е клинична симптоматика, изградена на белезите на неадекватна органна перфузия и тъканна оксигенация:</a:t>
            </a:r>
          </a:p>
          <a:p>
            <a:pPr marL="914400" lvl="2" indent="0" algn="just">
              <a:buNone/>
            </a:pPr>
            <a:r>
              <a:rPr lang="bg-BG" altLang="bg-BG" dirty="0"/>
              <a:t>- </a:t>
            </a:r>
            <a:r>
              <a:rPr lang="bg-BG" altLang="bg-BG" dirty="0" smtClean="0"/>
              <a:t>Хемодинамични - </a:t>
            </a:r>
            <a:r>
              <a:rPr lang="bg-BG" altLang="bg-BG" dirty="0" smtClean="0"/>
              <a:t>Променено </a:t>
            </a:r>
            <a:r>
              <a:rPr lang="bg-BG" altLang="bg-BG" dirty="0"/>
              <a:t>АКН;</a:t>
            </a:r>
          </a:p>
          <a:p>
            <a:pPr lvl="2" algn="just">
              <a:buFontTx/>
              <a:buChar char="-"/>
            </a:pPr>
            <a:r>
              <a:rPr lang="bg-BG" altLang="bg-BG" dirty="0"/>
              <a:t>Хипоперфузия с трите „прозореца</a:t>
            </a:r>
            <a:r>
              <a:rPr lang="bg-BG" altLang="bg-BG" dirty="0" smtClean="0"/>
              <a:t>“:</a:t>
            </a:r>
          </a:p>
          <a:p>
            <a:pPr lvl="3" algn="just"/>
            <a:r>
              <a:rPr lang="ru-RU" altLang="bg-BG" dirty="0"/>
              <a:t>Кожен – кожата е студена и влажна, с изразена вазоконстрикция и цианоза (това е типично при нискодебитните видове шок</a:t>
            </a:r>
            <a:r>
              <a:rPr lang="ru-RU" altLang="bg-BG" dirty="0" smtClean="0"/>
              <a:t>);</a:t>
            </a:r>
            <a:endParaRPr lang="ru-RU" altLang="bg-BG" dirty="0"/>
          </a:p>
          <a:p>
            <a:pPr lvl="2" algn="just">
              <a:buFontTx/>
              <a:buChar char="-"/>
            </a:pP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808782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E635C0B-0D2C-4D75-917A-5F9D1F15321A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bg-BG" altLang="bg-BG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Дали пациентът е в шок?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3" y="1600200"/>
            <a:ext cx="8034099" cy="4525963"/>
          </a:xfrm>
        </p:spPr>
        <p:txBody>
          <a:bodyPr/>
          <a:lstStyle/>
          <a:p>
            <a:pPr lvl="3" algn="just">
              <a:buFont typeface="Arial" panose="020B0604020202020204" pitchFamily="34" charset="0"/>
              <a:buChar char="•"/>
            </a:pPr>
            <a:r>
              <a:rPr lang="ru-RU" altLang="bg-BG" dirty="0" smtClean="0"/>
              <a:t>Бъбречен </a:t>
            </a:r>
            <a:r>
              <a:rPr lang="ru-RU" altLang="bg-BG" dirty="0"/>
              <a:t>прозорец – диуреза &lt;0.5 </a:t>
            </a:r>
            <a:r>
              <a:rPr lang="ru-RU" altLang="bg-BG" dirty="0" smtClean="0"/>
              <a:t>ml/kg/h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ru-RU" altLang="bg-BG" dirty="0"/>
              <a:t>Н</a:t>
            </a:r>
            <a:r>
              <a:rPr lang="ru-RU" altLang="bg-BG" dirty="0" smtClean="0"/>
              <a:t>еврологичен </a:t>
            </a:r>
            <a:r>
              <a:rPr lang="ru-RU" altLang="bg-BG" dirty="0"/>
              <a:t>прозорец – степенни промени в съзнанието, дезориентация и объркване.</a:t>
            </a:r>
            <a:endParaRPr lang="bg-BG" altLang="bg-BG" dirty="0"/>
          </a:p>
          <a:p>
            <a:pPr lvl="2" algn="just">
              <a:buFontTx/>
              <a:buChar char="-"/>
            </a:pPr>
            <a:r>
              <a:rPr lang="bg-BG" altLang="bg-BG" dirty="0" smtClean="0"/>
              <a:t>Биохимичен:</a:t>
            </a:r>
          </a:p>
          <a:p>
            <a:pPr lvl="3" algn="just">
              <a:buFontTx/>
              <a:buChar char="-"/>
            </a:pPr>
            <a:r>
              <a:rPr lang="bg-BG" altLang="bg-BG" dirty="0" smtClean="0"/>
              <a:t>Хиперлактатемия</a:t>
            </a:r>
            <a:r>
              <a:rPr lang="ru-RU" altLang="bg-BG" dirty="0"/>
              <a:t>, която е белег за нарушен клетъчен метаболизъм</a:t>
            </a:r>
            <a:r>
              <a:rPr lang="ru-RU" altLang="bg-BG" dirty="0" smtClean="0"/>
              <a:t>.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0783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5086BC5-1563-4938-AA46-18415CFD09BE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bg-BG" altLang="bg-BG" sz="10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Да се определят причините за шока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3" y="1600200"/>
            <a:ext cx="8254526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Кръвозагубата е най-честата причина за шок при травматични пациенти</a:t>
            </a:r>
            <a:r>
              <a:rPr lang="en-US" altLang="bg-BG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Загубата на голямо количество течности, без възможности за тяхното възстановяване, също може да бъде причина за хиповолемичен шок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Периоперативни промени в организма:</a:t>
            </a:r>
          </a:p>
          <a:p>
            <a:pPr marL="714375" lvl="1" indent="-357188" algn="just" eaLnBrk="1" hangingPunct="1"/>
            <a:r>
              <a:rPr lang="bg-BG" altLang="bg-BG" dirty="0"/>
              <a:t>Загуба на голямо количество течности.</a:t>
            </a:r>
          </a:p>
          <a:p>
            <a:pPr marL="714375" lvl="1" indent="-357188" algn="just" eaLnBrk="1" hangingPunct="1"/>
            <a:r>
              <a:rPr lang="bg-BG" altLang="bg-BG" dirty="0"/>
              <a:t>Липса на ефективни възможности за тяхното възстановяване.</a:t>
            </a:r>
          </a:p>
        </p:txBody>
      </p:sp>
    </p:spTree>
    <p:extLst>
      <p:ext uri="{BB962C8B-B14F-4D97-AF65-F5344CB8AC3E}">
        <p14:creationId xmlns:p14="http://schemas.microsoft.com/office/powerpoint/2010/main" val="1387021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4F407C3-D9FB-4897-B6CC-5BB951616C24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bg-BG" altLang="bg-BG" sz="1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dirty="0"/>
              <a:t>I </a:t>
            </a:r>
            <a:r>
              <a:rPr lang="bg-BG" altLang="bg-BG" dirty="0"/>
              <a:t>Диагностично ниво – начална оценка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3" y="1600200"/>
            <a:ext cx="8259288" cy="45307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Кожа:</a:t>
            </a:r>
          </a:p>
          <a:p>
            <a:pPr marL="714375" lvl="1" indent="-357188" algn="just" eaLnBrk="1" hangingPunct="1"/>
            <a:r>
              <a:rPr lang="bg-BG" altLang="bg-BG" dirty="0"/>
              <a:t>Студена, бледа и влажна, като резултат от вазоконстрикцията на кожните съдове.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Зеници – широки с мудна фотореакция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Тахипнея – над нормалната за възрастта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Гадене и повръщане</a:t>
            </a:r>
          </a:p>
        </p:txBody>
      </p:sp>
      <p:pic>
        <p:nvPicPr>
          <p:cNvPr id="25606" name="Picture 2" descr="man%20with%20sh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143375"/>
            <a:ext cx="3462338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8" name="Straight Arrow Connector 32"/>
          <p:cNvCxnSpPr>
            <a:cxnSpLocks noChangeShapeType="1"/>
          </p:cNvCxnSpPr>
          <p:nvPr/>
        </p:nvCxnSpPr>
        <p:spPr bwMode="auto">
          <a:xfrm>
            <a:off x="7739063" y="3357563"/>
            <a:ext cx="1587" cy="5032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6630" name="Straight Arrow Connector 8"/>
          <p:cNvCxnSpPr>
            <a:cxnSpLocks noChangeShapeType="1"/>
            <a:endCxn id="26635" idx="3"/>
          </p:cNvCxnSpPr>
          <p:nvPr/>
        </p:nvCxnSpPr>
        <p:spPr bwMode="auto">
          <a:xfrm flipH="1">
            <a:off x="1900042" y="2133600"/>
            <a:ext cx="943171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6631" name="Straight Arrow Connector 15"/>
          <p:cNvCxnSpPr>
            <a:cxnSpLocks noChangeShapeType="1"/>
            <a:endCxn id="26637" idx="1"/>
          </p:cNvCxnSpPr>
          <p:nvPr/>
        </p:nvCxnSpPr>
        <p:spPr bwMode="auto">
          <a:xfrm>
            <a:off x="6084888" y="2146300"/>
            <a:ext cx="10795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pic>
        <p:nvPicPr>
          <p:cNvPr id="266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825" y="1726818"/>
            <a:ext cx="3562350" cy="469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4" name="Rounded Rectangle 4"/>
          <p:cNvSpPr>
            <a:spLocks noChangeArrowheads="1"/>
          </p:cNvSpPr>
          <p:nvPr/>
        </p:nvSpPr>
        <p:spPr bwMode="auto">
          <a:xfrm>
            <a:off x="2843213" y="549275"/>
            <a:ext cx="3457575" cy="503238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/>
              <a:t>Артериална хипотензия</a:t>
            </a:r>
          </a:p>
        </p:txBody>
      </p:sp>
      <p:sp>
        <p:nvSpPr>
          <p:cNvPr id="26635" name="Rounded Rectangle 10"/>
          <p:cNvSpPr>
            <a:spLocks noChangeArrowheads="1"/>
          </p:cNvSpPr>
          <p:nvPr/>
        </p:nvSpPr>
        <p:spPr bwMode="auto">
          <a:xfrm>
            <a:off x="818954" y="1905000"/>
            <a:ext cx="1081088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/>
              <a:t>Липсва</a:t>
            </a:r>
          </a:p>
        </p:txBody>
      </p:sp>
      <p:sp>
        <p:nvSpPr>
          <p:cNvPr id="26636" name="Rounded Rectangle 11"/>
          <p:cNvSpPr>
            <a:spLocks noChangeArrowheads="1"/>
          </p:cNvSpPr>
          <p:nvPr/>
        </p:nvSpPr>
        <p:spPr bwMode="auto">
          <a:xfrm>
            <a:off x="383957" y="2882900"/>
            <a:ext cx="2113583" cy="1285875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dirty="0"/>
              <a:t>Хронична хипотензия?</a:t>
            </a:r>
          </a:p>
          <a:p>
            <a:pPr algn="ctr" eaLnBrk="1" hangingPunct="1"/>
            <a:r>
              <a:rPr lang="bg-BG" altLang="bg-BG" dirty="0"/>
              <a:t>Синкоп</a:t>
            </a:r>
          </a:p>
          <a:p>
            <a:pPr algn="ctr" eaLnBrk="1" hangingPunct="1"/>
            <a:r>
              <a:rPr lang="bg-BG" altLang="bg-BG" dirty="0"/>
              <a:t>(ако е временно)</a:t>
            </a:r>
          </a:p>
        </p:txBody>
      </p:sp>
      <p:sp>
        <p:nvSpPr>
          <p:cNvPr id="26637" name="Rounded Rectangle 13"/>
          <p:cNvSpPr>
            <a:spLocks noChangeArrowheads="1"/>
          </p:cNvSpPr>
          <p:nvPr/>
        </p:nvSpPr>
        <p:spPr bwMode="auto">
          <a:xfrm>
            <a:off x="7164388" y="1917700"/>
            <a:ext cx="1223962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/>
              <a:t>Налице</a:t>
            </a:r>
          </a:p>
        </p:txBody>
      </p:sp>
      <p:sp>
        <p:nvSpPr>
          <p:cNvPr id="26638" name="Rounded Rectangle 17"/>
          <p:cNvSpPr>
            <a:spLocks noChangeArrowheads="1"/>
          </p:cNvSpPr>
          <p:nvPr/>
        </p:nvSpPr>
        <p:spPr bwMode="auto">
          <a:xfrm>
            <a:off x="6875463" y="2878138"/>
            <a:ext cx="1800225" cy="647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/>
              <a:t>Циркулаторен шок</a:t>
            </a:r>
          </a:p>
        </p:txBody>
      </p:sp>
      <p:cxnSp>
        <p:nvCxnSpPr>
          <p:cNvPr id="26640" name="Straight Arrow Connector 30"/>
          <p:cNvCxnSpPr>
            <a:cxnSpLocks noChangeShapeType="1"/>
          </p:cNvCxnSpPr>
          <p:nvPr/>
        </p:nvCxnSpPr>
        <p:spPr bwMode="auto">
          <a:xfrm>
            <a:off x="1418984" y="2352675"/>
            <a:ext cx="1588" cy="5032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6639" name="Straight Arrow Connector 19"/>
          <p:cNvCxnSpPr>
            <a:cxnSpLocks noChangeShapeType="1"/>
            <a:stCxn id="26637" idx="2"/>
            <a:endCxn id="26638" idx="0"/>
          </p:cNvCxnSpPr>
          <p:nvPr/>
        </p:nvCxnSpPr>
        <p:spPr bwMode="auto">
          <a:xfrm>
            <a:off x="7775575" y="2374900"/>
            <a:ext cx="0" cy="5032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6641" name="Rounded Rectangle 20"/>
          <p:cNvSpPr>
            <a:spLocks noChangeArrowheads="1"/>
          </p:cNvSpPr>
          <p:nvPr/>
        </p:nvSpPr>
        <p:spPr bwMode="auto">
          <a:xfrm>
            <a:off x="6948488" y="3860800"/>
            <a:ext cx="1657350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/>
              <a:t>Проследете МОС и </a:t>
            </a:r>
            <a:r>
              <a:rPr lang="en-US" altLang="bg-BG"/>
              <a:t>SvO</a:t>
            </a:r>
            <a:r>
              <a:rPr lang="en-US" altLang="bg-BG" baseline="-25000"/>
              <a:t>2</a:t>
            </a:r>
            <a:endParaRPr lang="bg-BG" altLang="bg-BG" baseline="-25000"/>
          </a:p>
        </p:txBody>
      </p:sp>
      <p:cxnSp>
        <p:nvCxnSpPr>
          <p:cNvPr id="3" name="Straight Arrow Connector 2"/>
          <p:cNvCxnSpPr>
            <a:stCxn id="26634" idx="2"/>
            <a:endCxn id="26633" idx="0"/>
          </p:cNvCxnSpPr>
          <p:nvPr/>
        </p:nvCxnSpPr>
        <p:spPr>
          <a:xfrm flipH="1">
            <a:off x="4572000" y="1052513"/>
            <a:ext cx="1" cy="67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26638" idx="1"/>
          </p:cNvCxnSpPr>
          <p:nvPr/>
        </p:nvCxnSpPr>
        <p:spPr>
          <a:xfrm rot="5400000" flipH="1" flipV="1">
            <a:off x="6119612" y="3652377"/>
            <a:ext cx="1206239" cy="30546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24" name="Straight Connector 26623"/>
          <p:cNvCxnSpPr/>
          <p:nvPr/>
        </p:nvCxnSpPr>
        <p:spPr>
          <a:xfrm>
            <a:off x="6332560" y="3805108"/>
            <a:ext cx="22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48480" y="4407892"/>
            <a:ext cx="22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65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ounded Rectangle 27"/>
          <p:cNvSpPr>
            <a:spLocks noChangeArrowheads="1"/>
          </p:cNvSpPr>
          <p:nvPr/>
        </p:nvSpPr>
        <p:spPr bwMode="auto">
          <a:xfrm>
            <a:off x="513075" y="4393893"/>
            <a:ext cx="1908175" cy="223253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 dirty="0"/>
          </a:p>
          <a:p>
            <a:pPr algn="ctr" eaLnBrk="1" hangingPunct="1"/>
            <a:r>
              <a:rPr lang="bg-BG" altLang="bg-BG" sz="1600" dirty="0"/>
              <a:t>Нормални кухини на сърцето със запазен контрактилитет </a:t>
            </a:r>
          </a:p>
          <a:p>
            <a:pPr algn="ctr" eaLnBrk="1" hangingPunct="1"/>
            <a:endParaRPr lang="bg-BG" altLang="bg-BG" sz="1700" dirty="0"/>
          </a:p>
          <a:p>
            <a:pPr algn="ctr" eaLnBrk="1" hangingPunct="1"/>
            <a:r>
              <a:rPr lang="bg-BG" altLang="bg-BG" sz="1700" b="1" dirty="0"/>
              <a:t>Вазогенен</a:t>
            </a:r>
          </a:p>
        </p:txBody>
      </p:sp>
      <p:sp>
        <p:nvSpPr>
          <p:cNvPr id="27650" name="Rounded Rectangle 29"/>
          <p:cNvSpPr>
            <a:spLocks noChangeArrowheads="1"/>
          </p:cNvSpPr>
          <p:nvPr/>
        </p:nvSpPr>
        <p:spPr bwMode="auto">
          <a:xfrm>
            <a:off x="4799275" y="4393892"/>
            <a:ext cx="2049378" cy="22325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00"/>
              </a:gs>
              <a:gs pos="0">
                <a:srgbClr val="FF0300"/>
              </a:gs>
              <a:gs pos="40000">
                <a:srgbClr val="FF7A00"/>
              </a:gs>
              <a:gs pos="92000">
                <a:srgbClr val="4D0808"/>
              </a:gs>
              <a:gs pos="100000">
                <a:srgbClr val="4D0808"/>
              </a:gs>
            </a:gsLst>
            <a:lin ang="16200000"/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 dirty="0"/>
          </a:p>
          <a:p>
            <a:pPr algn="ctr" eaLnBrk="1" hangingPunct="1"/>
            <a:r>
              <a:rPr lang="bg-BG" altLang="bg-BG" dirty="0"/>
              <a:t>Широки камери с лош контрактилитет</a:t>
            </a:r>
          </a:p>
        </p:txBody>
      </p:sp>
      <p:sp>
        <p:nvSpPr>
          <p:cNvPr id="27653" name="Rounded Rectangle 30"/>
          <p:cNvSpPr>
            <a:spLocks noChangeArrowheads="1"/>
          </p:cNvSpPr>
          <p:nvPr/>
        </p:nvSpPr>
        <p:spPr bwMode="auto">
          <a:xfrm>
            <a:off x="7010641" y="4441388"/>
            <a:ext cx="1908175" cy="21850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/>
          </a:p>
        </p:txBody>
      </p:sp>
      <p:cxnSp>
        <p:nvCxnSpPr>
          <p:cNvPr id="27654" name="Straight Arrow Connector 7"/>
          <p:cNvCxnSpPr>
            <a:cxnSpLocks noChangeShapeType="1"/>
          </p:cNvCxnSpPr>
          <p:nvPr/>
        </p:nvCxnSpPr>
        <p:spPr bwMode="auto">
          <a:xfrm>
            <a:off x="7925258" y="3618133"/>
            <a:ext cx="0" cy="82325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7656" name="Rounded Rectangle 4"/>
          <p:cNvSpPr>
            <a:spLocks noChangeArrowheads="1"/>
          </p:cNvSpPr>
          <p:nvPr/>
        </p:nvSpPr>
        <p:spPr bwMode="auto">
          <a:xfrm>
            <a:off x="770546" y="1013671"/>
            <a:ext cx="2952750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b="1" dirty="0"/>
              <a:t>Нормални или високи</a:t>
            </a:r>
          </a:p>
        </p:txBody>
      </p:sp>
      <p:sp>
        <p:nvSpPr>
          <p:cNvPr id="27657" name="Rounded Rectangle 5"/>
          <p:cNvSpPr>
            <a:spLocks noChangeArrowheads="1"/>
          </p:cNvSpPr>
          <p:nvPr/>
        </p:nvSpPr>
        <p:spPr bwMode="auto">
          <a:xfrm>
            <a:off x="5146112" y="1013671"/>
            <a:ext cx="1008063" cy="430212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  <a:lumOff val="5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b="1" dirty="0"/>
              <a:t>Ниски</a:t>
            </a:r>
          </a:p>
        </p:txBody>
      </p:sp>
      <p:sp>
        <p:nvSpPr>
          <p:cNvPr id="27658" name="Rounded Rectangle 6"/>
          <p:cNvSpPr>
            <a:spLocks noChangeArrowheads="1"/>
          </p:cNvSpPr>
          <p:nvPr/>
        </p:nvSpPr>
        <p:spPr bwMode="auto">
          <a:xfrm>
            <a:off x="5256212" y="1901680"/>
            <a:ext cx="792163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  <a:lumOff val="5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/>
              <a:t>ЦВН</a:t>
            </a:r>
          </a:p>
        </p:txBody>
      </p:sp>
      <p:cxnSp>
        <p:nvCxnSpPr>
          <p:cNvPr id="27659" name="Elbow Connector 9"/>
          <p:cNvCxnSpPr>
            <a:cxnSpLocks noChangeShapeType="1"/>
            <a:stCxn id="27658" idx="2"/>
            <a:endCxn id="27661" idx="0"/>
          </p:cNvCxnSpPr>
          <p:nvPr/>
        </p:nvCxnSpPr>
        <p:spPr bwMode="auto">
          <a:xfrm rot="5400000">
            <a:off x="4221956" y="1774492"/>
            <a:ext cx="845951" cy="2014727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7660" name="Elbow Connector 10"/>
          <p:cNvCxnSpPr>
            <a:cxnSpLocks noChangeShapeType="1"/>
            <a:endCxn id="27662" idx="0"/>
          </p:cNvCxnSpPr>
          <p:nvPr/>
        </p:nvCxnSpPr>
        <p:spPr bwMode="auto">
          <a:xfrm>
            <a:off x="5652295" y="2781579"/>
            <a:ext cx="2258356" cy="423804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7661" name="Rounded Rectangle 12"/>
          <p:cNvSpPr>
            <a:spLocks noChangeArrowheads="1"/>
          </p:cNvSpPr>
          <p:nvPr/>
        </p:nvSpPr>
        <p:spPr bwMode="auto">
          <a:xfrm>
            <a:off x="3133535" y="3204831"/>
            <a:ext cx="1008063" cy="412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dirty="0">
                <a:solidFill>
                  <a:schemeClr val="bg1"/>
                </a:solidFill>
              </a:rPr>
              <a:t>Ниско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13075" y="3933823"/>
            <a:ext cx="8405741" cy="2205719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 w="12700" cap="rnd" cmpd="sng" algn="ctr">
            <a:solidFill>
              <a:schemeClr val="tx1">
                <a:alpha val="5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bg-BG" sz="1600" b="1" dirty="0"/>
              <a:t>ЕХОКАРДИОГРАФИЯ</a:t>
            </a:r>
          </a:p>
        </p:txBody>
      </p:sp>
      <p:sp>
        <p:nvSpPr>
          <p:cNvPr id="27662" name="Rounded Rectangle 13"/>
          <p:cNvSpPr>
            <a:spLocks noChangeArrowheads="1"/>
          </p:cNvSpPr>
          <p:nvPr/>
        </p:nvSpPr>
        <p:spPr bwMode="auto">
          <a:xfrm>
            <a:off x="7406619" y="3205383"/>
            <a:ext cx="1008063" cy="4127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3329">
                <a:srgbClr val="92D050"/>
              </a:gs>
              <a:gs pos="19170">
                <a:srgbClr val="3E8A8B"/>
              </a:gs>
              <a:gs pos="13333">
                <a:srgbClr val="00B050"/>
              </a:gs>
              <a:gs pos="65000">
                <a:srgbClr val="FF0000"/>
              </a:gs>
              <a:gs pos="94000">
                <a:srgbClr val="FF0300"/>
              </a:gs>
              <a:gs pos="28000">
                <a:schemeClr val="accent1">
                  <a:lumMod val="75000"/>
                </a:schemeClr>
              </a:gs>
              <a:gs pos="28000">
                <a:srgbClr val="4D0808"/>
              </a:gs>
              <a:gs pos="100000">
                <a:srgbClr val="4D0808"/>
              </a:gs>
            </a:gsLst>
            <a:lin ang="10800000" scaled="1"/>
            <a:tileRect/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dirty="0"/>
              <a:t>Високо</a:t>
            </a:r>
          </a:p>
        </p:txBody>
      </p:sp>
      <p:sp>
        <p:nvSpPr>
          <p:cNvPr id="27664" name="TextBox 31"/>
          <p:cNvSpPr txBox="1">
            <a:spLocks noChangeArrowheads="1"/>
          </p:cNvSpPr>
          <p:nvPr/>
        </p:nvSpPr>
        <p:spPr bwMode="auto">
          <a:xfrm>
            <a:off x="6900759" y="4878408"/>
            <a:ext cx="19097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 sz="1700"/>
          </a:p>
          <a:p>
            <a:pPr algn="ctr" eaLnBrk="1" hangingPunct="1"/>
            <a:endParaRPr lang="bg-BG" altLang="bg-BG" sz="1700"/>
          </a:p>
          <a:p>
            <a:pPr algn="ctr" eaLnBrk="1" hangingPunct="1"/>
            <a:endParaRPr lang="bg-BG" altLang="bg-BG" sz="1700"/>
          </a:p>
          <a:p>
            <a:pPr algn="ctr" eaLnBrk="1" hangingPunct="1"/>
            <a:endParaRPr lang="bg-BG" altLang="bg-BG" sz="1700"/>
          </a:p>
          <a:p>
            <a:pPr algn="ctr" eaLnBrk="1" hangingPunct="1"/>
            <a:endParaRPr lang="bg-BG" altLang="bg-BG" sz="1700"/>
          </a:p>
          <a:p>
            <a:pPr algn="ctr" eaLnBrk="1" hangingPunct="1"/>
            <a:endParaRPr lang="bg-BG" altLang="bg-BG" sz="1700"/>
          </a:p>
        </p:txBody>
      </p:sp>
      <p:sp>
        <p:nvSpPr>
          <p:cNvPr id="27665" name="TextBox 32"/>
          <p:cNvSpPr txBox="1">
            <a:spLocks noChangeArrowheads="1"/>
          </p:cNvSpPr>
          <p:nvPr/>
        </p:nvSpPr>
        <p:spPr bwMode="auto">
          <a:xfrm>
            <a:off x="7112245" y="5976238"/>
            <a:ext cx="170367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 sz="1700" dirty="0"/>
          </a:p>
          <a:p>
            <a:pPr algn="ctr" eaLnBrk="1" hangingPunct="1"/>
            <a:r>
              <a:rPr lang="bg-BG" altLang="bg-BG" sz="1700" b="1" dirty="0">
                <a:solidFill>
                  <a:schemeClr val="bg1"/>
                </a:solidFill>
              </a:rPr>
              <a:t>Обструктивен</a:t>
            </a:r>
          </a:p>
        </p:txBody>
      </p:sp>
      <p:cxnSp>
        <p:nvCxnSpPr>
          <p:cNvPr id="15" name="Elbow Connector 14"/>
          <p:cNvCxnSpPr>
            <a:stCxn id="27662" idx="1"/>
          </p:cNvCxnSpPr>
          <p:nvPr/>
        </p:nvCxnSpPr>
        <p:spPr>
          <a:xfrm rot="10800000" flipV="1">
            <a:off x="5874227" y="3411757"/>
            <a:ext cx="1532392" cy="982133"/>
          </a:xfrm>
          <a:prstGeom prst="bentConnector3">
            <a:avLst>
              <a:gd name="adj1" fmla="val 100765"/>
            </a:avLst>
          </a:prstGeom>
          <a:ln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7661" idx="2"/>
            <a:endCxn id="27651" idx="0"/>
          </p:cNvCxnSpPr>
          <p:nvPr/>
        </p:nvCxnSpPr>
        <p:spPr>
          <a:xfrm rot="5400000">
            <a:off x="3247148" y="4003472"/>
            <a:ext cx="776311" cy="4529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7673" name="Straight Arrow Connector 27672"/>
          <p:cNvCxnSpPr>
            <a:stCxn id="27657" idx="2"/>
            <a:endCxn id="27658" idx="0"/>
          </p:cNvCxnSpPr>
          <p:nvPr/>
        </p:nvCxnSpPr>
        <p:spPr>
          <a:xfrm>
            <a:off x="5650144" y="1443883"/>
            <a:ext cx="2150" cy="45779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7675" name="Elbow Connector 27674"/>
          <p:cNvCxnSpPr>
            <a:stCxn id="27656" idx="2"/>
          </p:cNvCxnSpPr>
          <p:nvPr/>
        </p:nvCxnSpPr>
        <p:spPr>
          <a:xfrm rot="5400000">
            <a:off x="367143" y="2514113"/>
            <a:ext cx="2948420" cy="811136"/>
          </a:xfrm>
          <a:prstGeom prst="bentConnector3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71" name="Rounded Rectangle 20"/>
          <p:cNvSpPr>
            <a:spLocks noChangeArrowheads="1"/>
          </p:cNvSpPr>
          <p:nvPr/>
        </p:nvSpPr>
        <p:spPr bwMode="auto">
          <a:xfrm>
            <a:off x="1970001" y="250697"/>
            <a:ext cx="5169674" cy="4499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b="1" dirty="0"/>
              <a:t>Проследете МОС и </a:t>
            </a:r>
            <a:r>
              <a:rPr lang="en-US" altLang="bg-BG" b="1" dirty="0"/>
              <a:t>SvO</a:t>
            </a:r>
            <a:r>
              <a:rPr lang="en-US" altLang="bg-BG" b="1" baseline="-25000" dirty="0"/>
              <a:t>2</a:t>
            </a:r>
            <a:endParaRPr lang="bg-BG" altLang="bg-BG" b="1" baseline="-25000" dirty="0"/>
          </a:p>
        </p:txBody>
      </p:sp>
      <p:sp>
        <p:nvSpPr>
          <p:cNvPr id="72" name="TextBox 32"/>
          <p:cNvSpPr txBox="1">
            <a:spLocks noChangeArrowheads="1"/>
          </p:cNvSpPr>
          <p:nvPr/>
        </p:nvSpPr>
        <p:spPr bwMode="auto">
          <a:xfrm>
            <a:off x="5037308" y="6000971"/>
            <a:ext cx="15733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 sz="1700" dirty="0"/>
          </a:p>
          <a:p>
            <a:pPr algn="ctr" eaLnBrk="1" hangingPunct="1"/>
            <a:r>
              <a:rPr lang="bg-BG" altLang="bg-BG" sz="1700" b="1" dirty="0"/>
              <a:t>Кардиогенен</a:t>
            </a:r>
          </a:p>
        </p:txBody>
      </p:sp>
      <p:sp>
        <p:nvSpPr>
          <p:cNvPr id="27687" name="TextBox 27686"/>
          <p:cNvSpPr txBox="1"/>
          <p:nvPr/>
        </p:nvSpPr>
        <p:spPr>
          <a:xfrm>
            <a:off x="6950120" y="4593400"/>
            <a:ext cx="2025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1600" dirty="0">
              <a:solidFill>
                <a:schemeClr val="bg1"/>
              </a:solidFill>
            </a:endParaRPr>
          </a:p>
          <a:p>
            <a:pPr algn="ctr"/>
            <a:r>
              <a:rPr lang="bg-BG" sz="1600" dirty="0">
                <a:solidFill>
                  <a:schemeClr val="bg1"/>
                </a:solidFill>
              </a:rPr>
              <a:t>Перикарден излив</a:t>
            </a:r>
          </a:p>
          <a:p>
            <a:pPr algn="ctr"/>
            <a:r>
              <a:rPr lang="bg-BG" sz="1600" dirty="0">
                <a:solidFill>
                  <a:schemeClr val="bg1"/>
                </a:solidFill>
              </a:rPr>
              <a:t>Малки камери</a:t>
            </a:r>
          </a:p>
          <a:p>
            <a:pPr algn="ctr"/>
            <a:r>
              <a:rPr lang="bg-BG" sz="1600" dirty="0">
                <a:solidFill>
                  <a:schemeClr val="bg1"/>
                </a:solidFill>
              </a:rPr>
              <a:t>Разширени вени</a:t>
            </a:r>
          </a:p>
          <a:p>
            <a:pPr algn="ctr"/>
            <a:r>
              <a:rPr lang="bg-BG" sz="1600" dirty="0">
                <a:solidFill>
                  <a:schemeClr val="bg1"/>
                </a:solidFill>
              </a:rPr>
              <a:t>Широка дясна и</a:t>
            </a:r>
          </a:p>
          <a:p>
            <a:pPr algn="ctr"/>
            <a:r>
              <a:rPr lang="bg-BG" sz="1600" dirty="0">
                <a:solidFill>
                  <a:schemeClr val="bg1"/>
                </a:solidFill>
              </a:rPr>
              <a:t>малка лява камера</a:t>
            </a:r>
          </a:p>
        </p:txBody>
      </p:sp>
      <p:sp>
        <p:nvSpPr>
          <p:cNvPr id="27651" name="Rounded Rectangle 28"/>
          <p:cNvSpPr>
            <a:spLocks noChangeArrowheads="1"/>
          </p:cNvSpPr>
          <p:nvPr/>
        </p:nvSpPr>
        <p:spPr bwMode="auto">
          <a:xfrm>
            <a:off x="2562337" y="4393892"/>
            <a:ext cx="2141402" cy="223352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bg-BG" altLang="bg-BG" dirty="0"/>
          </a:p>
          <a:p>
            <a:pPr algn="ctr" eaLnBrk="1" hangingPunct="1"/>
            <a:r>
              <a:rPr lang="ru-RU" altLang="bg-BG" sz="1600" dirty="0">
                <a:solidFill>
                  <a:schemeClr val="bg1"/>
                </a:solidFill>
              </a:rPr>
              <a:t>Малки кухини на сърцето с нормален или повишен контрактилитет</a:t>
            </a:r>
            <a:endParaRPr lang="en-US" altLang="bg-BG" sz="1600" dirty="0">
              <a:solidFill>
                <a:schemeClr val="bg1"/>
              </a:solidFill>
            </a:endParaRPr>
          </a:p>
          <a:p>
            <a:pPr algn="ctr" eaLnBrk="1" hangingPunct="1"/>
            <a:endParaRPr lang="bg-BG" altLang="bg-BG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bg-BG" altLang="bg-BG" sz="1600" b="1" dirty="0">
                <a:solidFill>
                  <a:schemeClr val="bg1"/>
                </a:solidFill>
              </a:rPr>
              <a:t>Хиповолемичен</a:t>
            </a:r>
          </a:p>
        </p:txBody>
      </p:sp>
      <p:cxnSp>
        <p:nvCxnSpPr>
          <p:cNvPr id="29" name="Elbow Connector 28"/>
          <p:cNvCxnSpPr>
            <a:endCxn id="27657" idx="0"/>
          </p:cNvCxnSpPr>
          <p:nvPr/>
        </p:nvCxnSpPr>
        <p:spPr>
          <a:xfrm>
            <a:off x="4554839" y="857156"/>
            <a:ext cx="1095305" cy="156515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" name="Elbow Connector 2"/>
          <p:cNvCxnSpPr>
            <a:stCxn id="71" idx="2"/>
            <a:endCxn id="27656" idx="0"/>
          </p:cNvCxnSpPr>
          <p:nvPr/>
        </p:nvCxnSpPr>
        <p:spPr>
          <a:xfrm rot="5400000">
            <a:off x="3244365" y="-296803"/>
            <a:ext cx="313031" cy="2307917"/>
          </a:xfrm>
          <a:prstGeom prst="bentConnector3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5049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1434" y="274637"/>
            <a:ext cx="8240604" cy="11652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bg-BG" altLang="bg-BG" dirty="0"/>
              <a:t>Определение за циркулаторен шок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738" y="1600200"/>
            <a:ext cx="8440955" cy="4525963"/>
          </a:xfrm>
        </p:spPr>
        <p:txBody>
          <a:bodyPr/>
          <a:lstStyle/>
          <a:p>
            <a:pPr marL="0" indent="388938" algn="just" eaLnBrk="1" hangingPunct="1">
              <a:buFont typeface="Wingdings" pitchFamily="2" charset="2"/>
              <a:buNone/>
            </a:pPr>
            <a:r>
              <a:rPr lang="bg-BG" altLang="bg-BG" dirty="0"/>
              <a:t>Шокът е клинична изява на недостатъчност/нарушена функция на кръвообращението, която води до неадекватна клетъчна използваемост на кислород.</a:t>
            </a:r>
          </a:p>
          <a:p>
            <a:pPr marL="0" indent="388938" algn="just" eaLnBrk="1" hangingPunct="1">
              <a:buFont typeface="Wingdings" pitchFamily="2" charset="2"/>
              <a:buNone/>
            </a:pPr>
            <a:endParaRPr lang="en-US" altLang="bg-BG" dirty="0"/>
          </a:p>
          <a:p>
            <a:pPr marL="0" indent="388938" algn="just" eaLnBrk="1" hangingPunct="1">
              <a:buFont typeface="Wingdings" pitchFamily="2" charset="2"/>
              <a:buNone/>
            </a:pPr>
            <a:r>
              <a:rPr lang="bg-BG" altLang="bg-BG" dirty="0"/>
              <a:t>Състоянието на </a:t>
            </a:r>
            <a:r>
              <a:rPr lang="bg-BG" altLang="bg-BG" u="sng" dirty="0"/>
              <a:t>циркулаторен шок</a:t>
            </a:r>
            <a:r>
              <a:rPr lang="bg-BG" altLang="bg-BG" dirty="0"/>
              <a:t> се характеризира със значително и дифузно намаление на доставката на </a:t>
            </a:r>
            <a:r>
              <a:rPr lang="bg-BG" altLang="bg-BG" dirty="0" smtClean="0"/>
              <a:t>кислород (</a:t>
            </a:r>
            <a:r>
              <a:rPr lang="en-US" altLang="bg-BG" dirty="0" smtClean="0"/>
              <a:t>DO</a:t>
            </a:r>
            <a:r>
              <a:rPr lang="en-US" altLang="bg-BG" baseline="-25000" dirty="0" smtClean="0"/>
              <a:t>2</a:t>
            </a:r>
            <a:r>
              <a:rPr lang="en-US" altLang="bg-BG" dirty="0" smtClean="0"/>
              <a:t>) </a:t>
            </a:r>
            <a:r>
              <a:rPr lang="bg-BG" altLang="bg-BG" dirty="0" smtClean="0"/>
              <a:t>и </a:t>
            </a:r>
            <a:r>
              <a:rPr lang="bg-BG" altLang="bg-BG" dirty="0"/>
              <a:t>хранителни субстрати до тъканите, като резултат на тъканна хипоперфузия. Това води до обратими, а в последствие и до трайни клетъчни промени.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C589A9-5CD0-4C5B-8D2A-283CA3BB0C3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bg-BG" altLang="bg-BG" sz="1000"/>
          </a:p>
        </p:txBody>
      </p:sp>
    </p:spTree>
    <p:extLst>
      <p:ext uri="{BB962C8B-B14F-4D97-AF65-F5344CB8AC3E}">
        <p14:creationId xmlns:p14="http://schemas.microsoft.com/office/powerpoint/2010/main" val="335093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1C29FF8-4C3D-4F53-93C4-7C2D413D24A0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bg-BG" altLang="bg-BG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dirty="0"/>
              <a:t>I </a:t>
            </a:r>
            <a:r>
              <a:rPr lang="bg-BG" altLang="bg-BG" dirty="0"/>
              <a:t>Диагностично ниво – начална оценка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2" y="1600200"/>
            <a:ext cx="8259288" cy="45307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Тахикардия – честота над нормалната за възрастта. Остава непроменена при:</a:t>
            </a:r>
          </a:p>
          <a:p>
            <a:pPr marL="714375" lvl="1" indent="-357188" algn="just" eaLnBrk="1" hangingPunct="1"/>
            <a:r>
              <a:rPr lang="bg-BG" altLang="bg-BG" dirty="0"/>
              <a:t>Много възрастни пациенти -  </a:t>
            </a:r>
            <a:r>
              <a:rPr lang="en-US" altLang="bg-BG" dirty="0"/>
              <a:t>AV </a:t>
            </a:r>
            <a:r>
              <a:rPr lang="bg-BG" altLang="bg-BG" dirty="0"/>
              <a:t>блок</a:t>
            </a:r>
          </a:p>
          <a:p>
            <a:pPr marL="714375" lvl="1" indent="-357188" algn="just" eaLnBrk="1" hangingPunct="1"/>
            <a:r>
              <a:rPr lang="bg-BG" altLang="bg-BG" dirty="0"/>
              <a:t>Предшестващо лечение с бета блокери</a:t>
            </a:r>
          </a:p>
          <a:p>
            <a:pPr marL="714375" lvl="1" indent="-357188" algn="just" eaLnBrk="1" hangingPunct="1"/>
            <a:r>
              <a:rPr lang="bg-BG" altLang="bg-BG" dirty="0"/>
              <a:t>Наличен пейсмейкър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Намалено ЦВН, поради намаления ОЦК.</a:t>
            </a:r>
          </a:p>
        </p:txBody>
      </p:sp>
    </p:spTree>
    <p:extLst>
      <p:ext uri="{BB962C8B-B14F-4D97-AF65-F5344CB8AC3E}">
        <p14:creationId xmlns:p14="http://schemas.microsoft.com/office/powerpoint/2010/main" val="1339492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8C9B9A6-1A99-474A-8402-739B1706AEE7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bg-BG" altLang="bg-BG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dirty="0"/>
              <a:t>I </a:t>
            </a:r>
            <a:r>
              <a:rPr lang="bg-BG" altLang="bg-BG" dirty="0"/>
              <a:t>Диагностично ниво – начална оценка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26919"/>
            <a:ext cx="8247413" cy="4504006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Намалено Пулсово Артериално Кръвно Налягане:</a:t>
            </a:r>
          </a:p>
          <a:p>
            <a:pPr marL="714375" lvl="1" indent="-357188" algn="just" eaLnBrk="1" hangingPunct="1"/>
            <a:r>
              <a:rPr lang="bg-BG" altLang="bg-BG" dirty="0"/>
              <a:t>ПАКН = САКН - ДАКН</a:t>
            </a:r>
          </a:p>
          <a:p>
            <a:pPr marL="714375" lvl="1" indent="-357188" algn="just" eaLnBrk="1" hangingPunct="1"/>
            <a:r>
              <a:rPr lang="bg-BG" altLang="bg-BG" dirty="0"/>
              <a:t>САКН</a:t>
            </a:r>
            <a:r>
              <a:rPr lang="en-US" altLang="bg-BG" dirty="0"/>
              <a:t> </a:t>
            </a:r>
            <a:r>
              <a:rPr lang="bg-BG" altLang="bg-BG" dirty="0"/>
              <a:t>е</a:t>
            </a:r>
            <a:r>
              <a:rPr lang="en-US" altLang="bg-BG" dirty="0"/>
              <a:t> </a:t>
            </a:r>
            <a:r>
              <a:rPr lang="bg-BG" altLang="bg-BG" dirty="0"/>
              <a:t>по-ниско от 90</a:t>
            </a:r>
            <a:r>
              <a:rPr lang="en-US" altLang="bg-BG" dirty="0"/>
              <a:t> mmHg </a:t>
            </a:r>
            <a:r>
              <a:rPr lang="bg-BG" altLang="bg-BG" dirty="0"/>
              <a:t>или с 40 </a:t>
            </a:r>
            <a:r>
              <a:rPr lang="en-US" altLang="bg-BG" dirty="0"/>
              <a:t>mmHg </a:t>
            </a:r>
            <a:r>
              <a:rPr lang="bg-BG" altLang="bg-BG" dirty="0"/>
              <a:t>по-ниско от изходното.</a:t>
            </a:r>
          </a:p>
          <a:p>
            <a:pPr marL="714375" lvl="1" indent="-357188" algn="just" eaLnBrk="1" hangingPunct="1"/>
            <a:r>
              <a:rPr lang="bg-BG" altLang="bg-BG" dirty="0"/>
              <a:t>СрАКН е по-ниско от 79 </a:t>
            </a:r>
            <a:r>
              <a:rPr lang="en-US" altLang="bg-BG" dirty="0"/>
              <a:t>mmHg</a:t>
            </a:r>
            <a:r>
              <a:rPr lang="bg-BG" altLang="bg-BG" dirty="0"/>
              <a:t>.</a:t>
            </a:r>
          </a:p>
          <a:p>
            <a:pPr marL="714375" lvl="1" indent="-357188" algn="just" eaLnBrk="1" hangingPunct="1"/>
            <a:r>
              <a:rPr lang="bg-BG" altLang="bg-BG" dirty="0"/>
              <a:t>ДАКН отначало е повишено от нарастването на периферното съдово съпротивление.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408656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B4B0B92-391D-4FEF-B511-5662F77BC87D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bg-BG" altLang="bg-BG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dirty="0"/>
              <a:t>I </a:t>
            </a:r>
            <a:r>
              <a:rPr lang="bg-BG" altLang="bg-BG" dirty="0"/>
              <a:t>Диагностично ниво – начална оценка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6" y="1600200"/>
            <a:ext cx="8704613" cy="45307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Часова диуреза - по-ниска от 0.5 </a:t>
            </a:r>
            <a:r>
              <a:rPr lang="en-US" altLang="bg-BG" dirty="0"/>
              <a:t>ml/kg/h</a:t>
            </a:r>
            <a:endParaRPr lang="bg-BG" altLang="bg-BG" dirty="0"/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Кислородно насищане на артериалната кръв – </a:t>
            </a:r>
          </a:p>
          <a:p>
            <a:pPr marL="0" indent="355600" algn="just" eaLnBrk="1" hangingPunct="1">
              <a:lnSpc>
                <a:spcPct val="120000"/>
              </a:lnSpc>
              <a:buNone/>
            </a:pPr>
            <a:r>
              <a:rPr lang="en-US" altLang="bg-BG" dirty="0"/>
              <a:t>SaO</a:t>
            </a:r>
            <a:r>
              <a:rPr lang="en-US" altLang="bg-BG" baseline="-25000" dirty="0"/>
              <a:t>2</a:t>
            </a:r>
            <a:r>
              <a:rPr lang="bg-BG" altLang="bg-BG" baseline="-25000" dirty="0"/>
              <a:t> </a:t>
            </a:r>
            <a:r>
              <a:rPr lang="en-US" altLang="bg-BG" dirty="0"/>
              <a:t>&lt;</a:t>
            </a:r>
            <a:r>
              <a:rPr lang="bg-BG" altLang="bg-BG" dirty="0"/>
              <a:t> </a:t>
            </a:r>
            <a:r>
              <a:rPr lang="en-US" altLang="bg-BG" dirty="0"/>
              <a:t>92%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Кислородно насищане на венозната кръв - </a:t>
            </a:r>
            <a:r>
              <a:rPr lang="en-US" altLang="bg-BG" dirty="0"/>
              <a:t>SvO</a:t>
            </a:r>
            <a:r>
              <a:rPr lang="en-US" altLang="bg-BG" baseline="-25000" dirty="0"/>
              <a:t>2</a:t>
            </a:r>
            <a:r>
              <a:rPr lang="en-US" altLang="bg-BG" dirty="0"/>
              <a:t> &lt; 70%</a:t>
            </a:r>
          </a:p>
        </p:txBody>
      </p:sp>
    </p:spTree>
    <p:extLst>
      <p:ext uri="{BB962C8B-B14F-4D97-AF65-F5344CB8AC3E}">
        <p14:creationId xmlns:p14="http://schemas.microsoft.com/office/powerpoint/2010/main" val="977010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537CBE-07F8-4990-8C15-B74C703DFEA9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bg-BG" altLang="bg-BG" sz="1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bg-BG" dirty="0"/>
              <a:t>I </a:t>
            </a:r>
            <a:r>
              <a:rPr lang="bg-BG" altLang="bg-BG" dirty="0"/>
              <a:t>Диагностично ниво – начална оценка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9" y="1650669"/>
            <a:ext cx="8141112" cy="409290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Серумен лактат - над 1.3 </a:t>
            </a:r>
            <a:r>
              <a:rPr lang="en-US" altLang="bg-BG" dirty="0" err="1"/>
              <a:t>mmol</a:t>
            </a:r>
            <a:r>
              <a:rPr lang="en-US" altLang="bg-BG" dirty="0"/>
              <a:t>/l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Експираторна фракция на въглеродния диоксид - Е</a:t>
            </a:r>
            <a:r>
              <a:rPr lang="en-US" altLang="bg-BG" dirty="0"/>
              <a:t>tCO</a:t>
            </a:r>
            <a:r>
              <a:rPr lang="en-US" altLang="bg-BG" baseline="-25000" dirty="0"/>
              <a:t>2</a:t>
            </a:r>
            <a:r>
              <a:rPr lang="en-US" altLang="bg-BG" dirty="0"/>
              <a:t> &lt; 2</a:t>
            </a:r>
            <a:r>
              <a:rPr lang="bg-BG" altLang="bg-BG" dirty="0"/>
              <a:t>0</a:t>
            </a:r>
            <a:r>
              <a:rPr lang="en-US" altLang="bg-BG" dirty="0"/>
              <a:t> mmHg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Хемоглобин, хематокрит – твърде различно в зависимост от вида на изгубените течности.</a:t>
            </a:r>
          </a:p>
        </p:txBody>
      </p:sp>
    </p:spTree>
    <p:extLst>
      <p:ext uri="{BB962C8B-B14F-4D97-AF65-F5344CB8AC3E}">
        <p14:creationId xmlns:p14="http://schemas.microsoft.com/office/powerpoint/2010/main" val="600630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ED6284D-94F0-4F6D-BDAD-11E851501B52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bg-BG" altLang="bg-BG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Определяне на кръвозагубата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3" y="1603169"/>
            <a:ext cx="8230776" cy="4522994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Нормалният ОЦК е 7% от телесното тегло - 77 </a:t>
            </a:r>
            <a:r>
              <a:rPr lang="en-US" altLang="bg-BG" dirty="0"/>
              <a:t>ml/kg </a:t>
            </a:r>
            <a:r>
              <a:rPr lang="bg-BG" altLang="bg-BG" dirty="0"/>
              <a:t>при мъже или 66</a:t>
            </a:r>
            <a:r>
              <a:rPr lang="en-US" altLang="bg-BG" dirty="0"/>
              <a:t> ml/kg </a:t>
            </a:r>
            <a:r>
              <a:rPr lang="bg-BG" altLang="bg-BG" dirty="0"/>
              <a:t>при жени.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В детската възраст ОЦК е 8-9% от теглото.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Изчислява се на основата на идеалното тегло.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При някои пациенти разликата между класовете е трудно установима.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Лечението се определя не от класа, а от клиничния отговор на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3213968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FDAFA93-A01D-4D13-9375-A56785D968EE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bg-BG" altLang="bg-BG" sz="10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Класификация на хиповолемичния шок</a:t>
            </a:r>
            <a:endParaRPr lang="en-US" altLang="bg-BG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26919"/>
            <a:ext cx="8226425" cy="449924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Клас </a:t>
            </a:r>
            <a:r>
              <a:rPr lang="en-US" altLang="bg-BG" dirty="0"/>
              <a:t>I (</a:t>
            </a:r>
            <a:r>
              <a:rPr lang="bg-BG" altLang="bg-BG" dirty="0"/>
              <a:t>загуба на 0-15% от ОЦК)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Клас </a:t>
            </a:r>
            <a:r>
              <a:rPr lang="en-US" altLang="bg-BG" dirty="0"/>
              <a:t>II</a:t>
            </a:r>
            <a:r>
              <a:rPr lang="bg-BG" altLang="bg-BG" dirty="0"/>
              <a:t> (загуба на 15-30% от ОЦК)</a:t>
            </a:r>
            <a:endParaRPr lang="en-US" altLang="bg-B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Клас </a:t>
            </a:r>
            <a:r>
              <a:rPr lang="en-US" altLang="bg-BG" dirty="0"/>
              <a:t>III</a:t>
            </a:r>
            <a:r>
              <a:rPr lang="bg-BG" altLang="bg-BG" dirty="0"/>
              <a:t> (загуба на 30-40% от ОЦК)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Клас </a:t>
            </a:r>
            <a:r>
              <a:rPr lang="en-US" altLang="bg-BG" dirty="0"/>
              <a:t>IV</a:t>
            </a:r>
            <a:r>
              <a:rPr lang="bg-BG" altLang="bg-BG" dirty="0"/>
              <a:t> (загуба на повече от 40% от ОЦК)</a:t>
            </a:r>
          </a:p>
        </p:txBody>
      </p:sp>
    </p:spTree>
    <p:extLst>
      <p:ext uri="{BB962C8B-B14F-4D97-AF65-F5344CB8AC3E}">
        <p14:creationId xmlns:p14="http://schemas.microsoft.com/office/powerpoint/2010/main" val="3942572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7B0D14-55D2-498D-A6ED-AF9C21580DB2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bg-BG" altLang="bg-BG" sz="10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Клас </a:t>
            </a:r>
            <a:r>
              <a:rPr lang="en-US" altLang="bg-BG" dirty="0"/>
              <a:t>I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8" y="1600200"/>
            <a:ext cx="7990238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Лекостепенна тахикардия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Забавено капилярно пълнене над 3</a:t>
            </a:r>
            <a:r>
              <a:rPr lang="en-US" altLang="bg-BG" dirty="0"/>
              <a:t> s</a:t>
            </a:r>
            <a:r>
              <a:rPr lang="bg-BG" altLang="bg-BG" dirty="0"/>
              <a:t> (при загуба над 10% от ОЦК).</a:t>
            </a:r>
          </a:p>
        </p:txBody>
      </p:sp>
    </p:spTree>
    <p:extLst>
      <p:ext uri="{BB962C8B-B14F-4D97-AF65-F5344CB8AC3E}">
        <p14:creationId xmlns:p14="http://schemas.microsoft.com/office/powerpoint/2010/main" val="3103581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8DA9A48-644D-439B-80DF-C01037328824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bg-BG" altLang="bg-BG" sz="10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Клас </a:t>
            </a:r>
            <a:r>
              <a:rPr lang="en-US" altLang="bg-BG"/>
              <a:t>II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600200"/>
            <a:ext cx="7853775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Студена, бледа и влажна кожа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Тахикардия</a:t>
            </a:r>
            <a:endParaRPr lang="en-US" altLang="bg-BG" dirty="0"/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Тахипнея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altLang="bg-BG" dirty="0"/>
              <a:t>Понижаване на пулсовото артериално налягане (САКН-ДАКН)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Забавено капилярно пълнене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Намалена часова диуреза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Неспокойствие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986258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59F9FBD-685F-4DA0-921C-E986D2A87F2C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bg-BG" altLang="bg-BG" sz="10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Клас </a:t>
            </a:r>
            <a:r>
              <a:rPr lang="en-US" altLang="bg-BG" dirty="0"/>
              <a:t>III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3" y="1600200"/>
            <a:ext cx="8254526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Тахикардия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Тахипнея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Намалено СрАКН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Олигурия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Промени в менталния статус:</a:t>
            </a:r>
          </a:p>
          <a:p>
            <a:pPr lvl="1" indent="-385763" eaLnBrk="1" hangingPunct="1"/>
            <a:r>
              <a:rPr lang="bg-BG" altLang="bg-BG" dirty="0"/>
              <a:t>Потиснатост</a:t>
            </a:r>
          </a:p>
          <a:p>
            <a:pPr lvl="1" indent="-385763" eaLnBrk="1" hangingPunct="1"/>
            <a:r>
              <a:rPr lang="bg-BG" altLang="bg-BG" dirty="0"/>
              <a:t>Възбуда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023358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4427B3F-E90D-4C90-8555-9AAD613D9B1B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bg-BG" altLang="bg-BG" sz="10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Клас </a:t>
            </a:r>
            <a:r>
              <a:rPr lang="en-US" altLang="bg-BG"/>
              <a:t>IV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2" y="1600200"/>
            <a:ext cx="8457726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Тахикардия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Тахипнея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Студена и бледа кожа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Понижено САКН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Увеличено пулсово артериално налягане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Олигурия или анурия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Силно потиснато или липсващо съзнание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50556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716588" y="5956300"/>
            <a:ext cx="3070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r>
              <a:rPr lang="en-US" altLang="bg-BG" sz="1200" i="1" dirty="0" err="1">
                <a:solidFill>
                  <a:schemeClr val="tx1"/>
                </a:solidFill>
              </a:rPr>
              <a:t>Mizock</a:t>
            </a:r>
            <a:r>
              <a:rPr lang="en-US" altLang="bg-BG" sz="1200" i="1" dirty="0">
                <a:solidFill>
                  <a:schemeClr val="tx1"/>
                </a:solidFill>
              </a:rPr>
              <a:t> BA. </a:t>
            </a:r>
            <a:r>
              <a:rPr lang="en-US" altLang="bg-BG" sz="1200" i="1" dirty="0" err="1">
                <a:solidFill>
                  <a:schemeClr val="tx1"/>
                </a:solidFill>
              </a:rPr>
              <a:t>Crit</a:t>
            </a:r>
            <a:r>
              <a:rPr lang="en-US" altLang="bg-BG" sz="1200" i="1" dirty="0">
                <a:solidFill>
                  <a:schemeClr val="tx1"/>
                </a:solidFill>
              </a:rPr>
              <a:t> Care Med. 1992;20:80-93.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71575" y="1450974"/>
            <a:ext cx="7334250" cy="4102101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bg-BG" dirty="0" smtClean="0">
              <a:solidFill>
                <a:schemeClr val="bg1"/>
              </a:solidFill>
            </a:endParaRPr>
          </a:p>
          <a:p>
            <a:pPr eaLnBrk="1" hangingPunct="1"/>
            <a:endParaRPr lang="bg-BG" altLang="bg-BG" dirty="0">
              <a:solidFill>
                <a:schemeClr val="bg1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859088" y="5575300"/>
            <a:ext cx="4205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r>
              <a:rPr lang="bg-BG" altLang="bg-BG" sz="2400" dirty="0">
                <a:solidFill>
                  <a:schemeClr val="tx1"/>
                </a:solidFill>
              </a:rPr>
              <a:t>Кислородна доставка (</a:t>
            </a:r>
            <a:r>
              <a:rPr lang="en-US" altLang="bg-BG" sz="2400" dirty="0">
                <a:solidFill>
                  <a:schemeClr val="tx1"/>
                </a:solidFill>
              </a:rPr>
              <a:t>DO</a:t>
            </a:r>
            <a:r>
              <a:rPr lang="en-US" altLang="bg-BG" sz="2400" baseline="-25000" dirty="0">
                <a:solidFill>
                  <a:schemeClr val="tx1"/>
                </a:solidFill>
              </a:rPr>
              <a:t>2</a:t>
            </a:r>
            <a:r>
              <a:rPr lang="en-US" altLang="bg-BG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659313" y="3594100"/>
            <a:ext cx="28892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>
                <a:solidFill>
                  <a:schemeClr val="bg1"/>
                </a:solidFill>
              </a:rPr>
              <a:t>Критична точка</a:t>
            </a:r>
            <a:endParaRPr lang="en-US" altLang="bg-BG" sz="2400">
              <a:solidFill>
                <a:schemeClr val="bg1"/>
              </a:solidFill>
            </a:endParaRP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4238625" y="2325688"/>
            <a:ext cx="0" cy="3175000"/>
          </a:xfrm>
          <a:prstGeom prst="line">
            <a:avLst/>
          </a:prstGeom>
          <a:noFill/>
          <a:ln w="12700">
            <a:solidFill>
              <a:srgbClr val="66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3559" name="Freeform 8"/>
          <p:cNvSpPr>
            <a:spLocks/>
          </p:cNvSpPr>
          <p:nvPr/>
        </p:nvSpPr>
        <p:spPr bwMode="auto">
          <a:xfrm>
            <a:off x="1173163" y="2325688"/>
            <a:ext cx="6818931" cy="3175000"/>
          </a:xfrm>
          <a:custGeom>
            <a:avLst/>
            <a:gdLst>
              <a:gd name="T0" fmla="*/ 0 w 4656"/>
              <a:gd name="T1" fmla="*/ 2147483647 h 2016"/>
              <a:gd name="T2" fmla="*/ 2147483647 w 4656"/>
              <a:gd name="T3" fmla="*/ 0 h 2016"/>
              <a:gd name="T4" fmla="*/ 2147483647 w 4656"/>
              <a:gd name="T5" fmla="*/ 0 h 2016"/>
              <a:gd name="T6" fmla="*/ 0 60000 65536"/>
              <a:gd name="T7" fmla="*/ 0 60000 65536"/>
              <a:gd name="T8" fmla="*/ 0 60000 65536"/>
              <a:gd name="T9" fmla="*/ 0 w 4656"/>
              <a:gd name="T10" fmla="*/ 0 h 2016"/>
              <a:gd name="T11" fmla="*/ 4656 w 4656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6" h="2016">
                <a:moveTo>
                  <a:pt x="0" y="2016"/>
                </a:moveTo>
                <a:lnTo>
                  <a:pt x="2124" y="0"/>
                </a:lnTo>
                <a:lnTo>
                  <a:pt x="4656" y="0"/>
                </a:lnTo>
              </a:path>
            </a:pathLst>
          </a:cu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1171575" y="1450975"/>
            <a:ext cx="7334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1307579" y="5492389"/>
            <a:ext cx="2931045" cy="829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 rot="-2741636">
            <a:off x="1147560" y="3348404"/>
            <a:ext cx="23352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 dirty="0">
                <a:solidFill>
                  <a:schemeClr val="bg1"/>
                </a:solidFill>
              </a:rPr>
              <a:t>Лактатна ацидоза</a:t>
            </a:r>
            <a:endParaRPr lang="en-US" altLang="bg-BG" sz="2400" dirty="0">
              <a:solidFill>
                <a:schemeClr val="bg1"/>
              </a:solidFill>
            </a:endParaRPr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 rot="-5400000">
            <a:off x="-1633070" y="3076227"/>
            <a:ext cx="478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r>
              <a:rPr lang="bg-BG" altLang="bg-BG" sz="2400" dirty="0">
                <a:solidFill>
                  <a:schemeClr val="tx1"/>
                </a:solidFill>
              </a:rPr>
              <a:t>Кислородна консумация (</a:t>
            </a:r>
            <a:r>
              <a:rPr lang="en-US" altLang="bg-BG" sz="2400" dirty="0">
                <a:solidFill>
                  <a:schemeClr val="tx1"/>
                </a:solidFill>
              </a:rPr>
              <a:t>VO</a:t>
            </a:r>
            <a:r>
              <a:rPr lang="en-US" altLang="bg-BG" sz="2400" baseline="-25000" dirty="0">
                <a:solidFill>
                  <a:schemeClr val="tx1"/>
                </a:solidFill>
              </a:rPr>
              <a:t>2</a:t>
            </a:r>
            <a:r>
              <a:rPr lang="en-US" altLang="bg-BG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3200" b="0">
                <a:solidFill>
                  <a:srgbClr val="FF3300"/>
                </a:solidFill>
                <a:effectLst/>
                <a:latin typeface="+mj-lt"/>
                <a:ea typeface="+mj-ea"/>
                <a:cs typeface="+mj-cs"/>
              </a:defRPr>
            </a:lvl1pPr>
            <a:lvl2pPr eaLnBrk="0" hangingPunct="0">
              <a:spcBef>
                <a:spcPct val="0"/>
              </a:spcBef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2pPr>
            <a:lvl3pPr eaLnBrk="0" hangingPunct="0">
              <a:spcBef>
                <a:spcPct val="0"/>
              </a:spcBef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3pPr>
            <a:lvl4pPr eaLnBrk="0" hangingPunct="0">
              <a:spcBef>
                <a:spcPct val="0"/>
              </a:spcBef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4pPr>
            <a:lvl5pPr eaLnBrk="0" hangingPunct="0">
              <a:spcBef>
                <a:spcPct val="0"/>
              </a:spcBef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9pPr>
          </a:lstStyle>
          <a:p>
            <a:r>
              <a:rPr lang="bg-BG" dirty="0">
                <a:solidFill>
                  <a:schemeClr val="tx1"/>
                </a:solidFill>
              </a:rPr>
              <a:t>Кислородна консумация/доставка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1209778" y="2325688"/>
            <a:ext cx="0" cy="301143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238626" y="4096985"/>
            <a:ext cx="600074" cy="13954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" name="TextBox 1"/>
          <p:cNvSpPr txBox="1"/>
          <p:nvPr/>
        </p:nvSpPr>
        <p:spPr>
          <a:xfrm>
            <a:off x="1307579" y="206630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 ml/min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4375" y="518274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1000 ml/min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4238624" y="2435636"/>
            <a:ext cx="3753469" cy="1721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4533106" y="518951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00 ml/min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C589A9-5CD0-4C5B-8D2A-283CA3BB0C3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bg-BG" altLang="bg-BG" sz="1000"/>
          </a:p>
        </p:txBody>
      </p:sp>
    </p:spTree>
    <p:extLst>
      <p:ext uri="{BB962C8B-B14F-4D97-AF65-F5344CB8AC3E}">
        <p14:creationId xmlns:p14="http://schemas.microsoft.com/office/powerpoint/2010/main" val="31975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3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374477"/>
              </p:ext>
            </p:extLst>
          </p:nvPr>
        </p:nvGraphicFramePr>
        <p:xfrm>
          <a:off x="1" y="0"/>
          <a:ext cx="9144000" cy="6857997"/>
        </p:xfrm>
        <a:graphic>
          <a:graphicData uri="http://schemas.openxmlformats.org/drawingml/2006/table">
            <a:tbl>
              <a:tblPr/>
              <a:tblGrid>
                <a:gridCol w="210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2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97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2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Клас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Кръвозагуба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(ml)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750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750 - 1500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1500 - 2000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2000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Кръвозагуба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(%)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15%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15 - 30%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30 - 40%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40%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Сърдечна честота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&gt; 120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140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АКНалягане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Нормално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Нормално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↓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↓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Пулсово налягане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Нормално или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↑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Понижено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 Alternative" pitchFamily="49" charset="2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Понижено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  <a:sym typeface="Arial Alternative" pitchFamily="49" charset="2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Понижено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 Alternative" pitchFamily="49" charset="2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Ортостаза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Липсва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Минимална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Изявена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Изявена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Капилярен пулс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Нормално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Забавен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Забавен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Забавен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Дихателна честота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– 20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– 30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 – 40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34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2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Диуреза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(ml/h)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30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– 30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 – 15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6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ЦНС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Неспокоен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Неспокоен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Объркан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Объркан/Летаргия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5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(l/min)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 Alternative" pitchFamily="49" charset="2"/>
                        </a:rPr>
                        <a:t>0-10%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↓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 Alternative" pitchFamily="49" charset="2"/>
                        </a:rPr>
                        <a:t> 20-50%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↓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Arial Alternative" pitchFamily="49" charset="2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50-75%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 Alternative" pitchFamily="49" charset="2"/>
                        </a:rPr>
                        <a:t>↓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 Alternative" pitchFamily="49" charset="2"/>
                        </a:rPr>
                        <a:t> &gt;75%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74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 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-2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-6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Arial Alternative" pitchFamily="49" charset="2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до -10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 и по-малко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Кръвопреливане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Проследете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 Alternative" pitchFamily="49" charset="2"/>
                        </a:rPr>
                        <a:t>Възможно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Arial Alternative" pitchFamily="49" charset="2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 Alternative" pitchFamily="49" charset="2"/>
                        </a:rPr>
                        <a:t>Масивно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Arial Alternative" pitchFamily="49" charset="2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419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Клиничен отговор на организма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439387" y="1600200"/>
            <a:ext cx="7294913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Определя се от:</a:t>
            </a:r>
          </a:p>
          <a:p>
            <a:pPr marL="714375" lvl="1" indent="-357188"/>
            <a:r>
              <a:rPr lang="bg-BG" altLang="bg-BG" dirty="0"/>
              <a:t>Обема на загубените течности</a:t>
            </a:r>
          </a:p>
          <a:p>
            <a:pPr marL="714375" lvl="1" indent="-357188"/>
            <a:r>
              <a:rPr lang="bg-BG" altLang="bg-BG" dirty="0"/>
              <a:t>Скоростта на загубата на течности</a:t>
            </a:r>
          </a:p>
          <a:p>
            <a:pPr marL="714375" lvl="1" indent="-357188"/>
            <a:r>
              <a:rPr lang="bg-BG" altLang="bg-BG" dirty="0"/>
              <a:t>Предшестващото състояние и резервите на СССистема на организма</a:t>
            </a:r>
          </a:p>
        </p:txBody>
      </p:sp>
      <p:sp>
        <p:nvSpPr>
          <p:cNvPr id="39941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56F4DC5-5406-4DD3-BD4C-4B38BC8A30C0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bg-BG" altLang="bg-BG" sz="1000"/>
          </a:p>
        </p:txBody>
      </p:sp>
    </p:spTree>
    <p:extLst>
      <p:ext uri="{BB962C8B-B14F-4D97-AF65-F5344CB8AC3E}">
        <p14:creationId xmlns:p14="http://schemas.microsoft.com/office/powerpoint/2010/main" val="1281120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7000"/>
              </a:lnSpc>
            </a:pPr>
            <a:r>
              <a:rPr lang="bg-BG" altLang="bg-BG" dirty="0"/>
              <a:t>Фази и основни цели в лечението на шока</a:t>
            </a:r>
            <a:endParaRPr lang="en-US" altLang="bg-BG" dirty="0"/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439388" y="1600200"/>
            <a:ext cx="8389302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Спасяване:</a:t>
            </a:r>
          </a:p>
          <a:p>
            <a:pPr marL="723900" lvl="1" indent="-368300" algn="just" fontAlgn="t"/>
            <a:r>
              <a:rPr lang="bg-BG" dirty="0"/>
              <a:t>Достигане на минималното приемливо АКН и МОС.</a:t>
            </a:r>
          </a:p>
          <a:p>
            <a:pPr marL="723900" lvl="1" indent="-368300" algn="just" fontAlgn="t"/>
            <a:r>
              <a:rPr lang="bg-BG" dirty="0"/>
              <a:t>Животоспасяващи процедури и премахване на причината за шока.</a:t>
            </a:r>
          </a:p>
          <a:p>
            <a:pPr marL="323850" indent="-368300" algn="just" fontAlgn="t">
              <a:buFont typeface="Wingdings" panose="05000000000000000000" pitchFamily="2" charset="2"/>
              <a:buChar char="§"/>
            </a:pPr>
            <a:r>
              <a:rPr lang="bg-BG" dirty="0"/>
              <a:t>Оптимизиране:</a:t>
            </a:r>
          </a:p>
          <a:p>
            <a:pPr lvl="1" algn="just" fontAlgn="t"/>
            <a:r>
              <a:rPr lang="bg-BG" dirty="0"/>
              <a:t>Осигуряване на адекватна кислородна използваемост.</a:t>
            </a:r>
          </a:p>
          <a:p>
            <a:pPr lvl="1" algn="just" fontAlgn="t"/>
            <a:r>
              <a:rPr lang="bg-BG" dirty="0"/>
              <a:t>Проследяване и оптимизиране на МОС, </a:t>
            </a:r>
            <a:r>
              <a:rPr lang="en-US" dirty="0" err="1"/>
              <a:t>SvO</a:t>
            </a:r>
            <a:r>
              <a:rPr lang="bg-BG" baseline="-53000" dirty="0"/>
              <a:t>2</a:t>
            </a:r>
            <a:r>
              <a:rPr lang="bg-BG" baseline="-25000" dirty="0"/>
              <a:t> </a:t>
            </a:r>
            <a:r>
              <a:rPr lang="bg-BG" dirty="0"/>
              <a:t>и стойностите на серумния лактат.</a:t>
            </a:r>
          </a:p>
          <a:p>
            <a:pPr marL="323850" indent="-368300" algn="just" fontAlgn="t"/>
            <a:endParaRPr lang="bg-BG" dirty="0"/>
          </a:p>
          <a:p>
            <a:pPr marL="723900" lvl="1" indent="-368300" algn="just" fontAlgn="t"/>
            <a:endParaRPr lang="bg-BG" dirty="0"/>
          </a:p>
        </p:txBody>
      </p:sp>
      <p:sp>
        <p:nvSpPr>
          <p:cNvPr id="39941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56F4DC5-5406-4DD3-BD4C-4B38BC8A30C0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bg-BG" altLang="bg-BG" sz="10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3080" y="6429375"/>
            <a:ext cx="8665610" cy="3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211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</a:tabLst>
            </a:pPr>
            <a:r>
              <a:rPr lang="en-US" altLang="bg-BG" sz="1100" b="1" i="1" kern="0">
                <a:cs typeface="Arial Unicode MS" pitchFamily="32" charset="0"/>
              </a:rPr>
              <a:t>Vincent J, De Backer D. N Engl J Med 2013;369:1726-1734.</a:t>
            </a:r>
            <a:endParaRPr lang="en-US" altLang="bg-BG" sz="1100" b="1" i="1" kern="0" dirty="0"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60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7000"/>
              </a:lnSpc>
            </a:pPr>
            <a:r>
              <a:rPr lang="bg-BG" altLang="bg-BG" dirty="0"/>
              <a:t>Фази и основни цели в лечението на шока</a:t>
            </a:r>
            <a:endParaRPr lang="en-US" altLang="bg-BG" dirty="0"/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439388" y="1600200"/>
            <a:ext cx="8247412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Стабилизиране:</a:t>
            </a:r>
          </a:p>
          <a:p>
            <a:pPr lvl="1" indent="-387350"/>
            <a:r>
              <a:rPr lang="bg-BG" dirty="0"/>
              <a:t>Осигуряване на нормална функция на органите.</a:t>
            </a:r>
          </a:p>
          <a:p>
            <a:pPr marL="723900" lvl="1" indent="-368300" algn="just" fontAlgn="t"/>
            <a:r>
              <a:rPr lang="bg-BG" dirty="0"/>
              <a:t>Профилактиката на органната дисфункция и минимализиране на усложненията.</a:t>
            </a:r>
          </a:p>
          <a:p>
            <a:pPr marL="323850" indent="-368300" algn="just" fontAlgn="t">
              <a:buFont typeface="Wingdings" panose="05000000000000000000" pitchFamily="2" charset="2"/>
              <a:buChar char="§"/>
            </a:pPr>
            <a:r>
              <a:rPr lang="bg-BG" dirty="0"/>
              <a:t>Деескалация:</a:t>
            </a:r>
          </a:p>
          <a:p>
            <a:pPr lvl="1" fontAlgn="t"/>
            <a:r>
              <a:rPr lang="bg-BG" dirty="0"/>
              <a:t>Спиране на вазоактивните медикаменти.</a:t>
            </a:r>
          </a:p>
          <a:p>
            <a:pPr lvl="1" algn="just" fontAlgn="t"/>
            <a:r>
              <a:rPr lang="bg-BG" dirty="0"/>
              <a:t>Постигане на негативен баланс на течностите в организма.</a:t>
            </a:r>
          </a:p>
          <a:p>
            <a:pPr marL="323850" indent="-368300" algn="just" fontAlgn="t"/>
            <a:endParaRPr lang="bg-BG" dirty="0"/>
          </a:p>
          <a:p>
            <a:pPr marL="723900" lvl="1" indent="-368300" algn="just" fontAlgn="t"/>
            <a:endParaRPr lang="bg-BG" dirty="0"/>
          </a:p>
        </p:txBody>
      </p:sp>
      <p:sp>
        <p:nvSpPr>
          <p:cNvPr id="39941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56F4DC5-5406-4DD3-BD4C-4B38BC8A30C0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bg-BG" altLang="bg-BG" sz="10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3080" y="6429375"/>
            <a:ext cx="8665610" cy="3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211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</a:tabLst>
            </a:pPr>
            <a:r>
              <a:rPr lang="en-US" altLang="bg-BG" sz="1100" b="1" i="1" kern="0">
                <a:cs typeface="Arial Unicode MS" pitchFamily="32" charset="0"/>
              </a:rPr>
              <a:t>Vincent J, De Backer D. N Engl J Med 2013;369:1726-1734.</a:t>
            </a:r>
            <a:endParaRPr lang="en-US" altLang="bg-BG" sz="1100" b="1" i="1" kern="0" dirty="0"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91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B500A38-752F-408F-916F-B04565E88482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bg-BG" altLang="bg-BG" sz="10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При клинични белези на шок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512" y="1600200"/>
            <a:ext cx="8392638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Осигурете проходими дихателни пътища!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Осигурете ефективна вентилация!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Осигурете начално кръвоспиране!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Започнете кислородолечение!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Осигурете венозна линия – два сигурни венозни пътя с венозни канюли </a:t>
            </a:r>
            <a:r>
              <a:rPr lang="en-US" altLang="bg-BG" dirty="0"/>
              <a:t>G16</a:t>
            </a:r>
            <a:r>
              <a:rPr lang="bg-BG" altLang="bg-BG" dirty="0"/>
              <a:t>.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Започнете инфузионна терапия!</a:t>
            </a:r>
          </a:p>
        </p:txBody>
      </p:sp>
    </p:spTree>
    <p:extLst>
      <p:ext uri="{BB962C8B-B14F-4D97-AF65-F5344CB8AC3E}">
        <p14:creationId xmlns:p14="http://schemas.microsoft.com/office/powerpoint/2010/main" val="1238194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378FA58-FE20-4474-A965-6C80CFF46043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bg-BG" altLang="bg-BG" sz="10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При клинични белези на шок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00200"/>
            <a:ext cx="8242651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Мониторирайте хемодинамиката!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Оценете виталните функции!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Имобилизирайте крайниците!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Транспортирайте в подходящо положение!</a:t>
            </a:r>
          </a:p>
        </p:txBody>
      </p:sp>
      <p:pic>
        <p:nvPicPr>
          <p:cNvPr id="61442" name="Picture 2" descr="&amp;Rcy;&amp;iecy;&amp;zcy;&amp;ucy;&amp;lcy;&amp;tcy;&amp;acy;&amp;tcy; &amp;scy; &amp;icy;&amp;zcy;&amp;ocy;&amp;bcy;&amp;rcy;&amp;acy;&amp;zhcy;&amp;iecy;&amp;ncy;&amp;icy;&amp;iecy; &amp;zcy;&amp;acy; positioning in hypovolemic sh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5" y="4288520"/>
            <a:ext cx="3145098" cy="21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&amp;Rcy;&amp;iecy;&amp;zcy;&amp;ucy;&amp;lcy;&amp;tcy;&amp;acy;&amp;tcy; &amp;scy; &amp;icy;&amp;zcy;&amp;ocy;&amp;bcy;&amp;rcy;&amp;acy;&amp;zhcy;&amp;iecy;&amp;ncy;&amp;icy;&amp;iecy; &amp;zcy;&amp;acy; positioning in hypovolemic sh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19" y="4288519"/>
            <a:ext cx="3877781" cy="21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03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B89E75C-0DEC-4BBA-AC15-965F68CC09E9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bg-BG" altLang="bg-BG" sz="10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Поведение в Спешно приемно отделение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00200"/>
            <a:ext cx="8242651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Кратка целенасочена анамнеза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Физикално изследване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Поставяне на уретрален катетър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12 канално </a:t>
            </a:r>
            <a:r>
              <a:rPr lang="en-US" altLang="bg-BG" dirty="0"/>
              <a:t>ECG</a:t>
            </a:r>
            <a:endParaRPr lang="bg-BG" altLang="bg-B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Образно изследване на гръдния кош</a:t>
            </a:r>
          </a:p>
        </p:txBody>
      </p:sp>
    </p:spTree>
    <p:extLst>
      <p:ext uri="{BB962C8B-B14F-4D97-AF65-F5344CB8AC3E}">
        <p14:creationId xmlns:p14="http://schemas.microsoft.com/office/powerpoint/2010/main" val="720548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D723102-FA53-4D02-A89D-B56A47AB2B1C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bg-BG" altLang="bg-BG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/>
              <a:t>Поведение в Спешно приемно отделение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00200"/>
            <a:ext cx="8021442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Оптимизирайте транспорта на кислород до тъканите!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Контролирайте кръвозагубата!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Проведете адекватна инфузионна терапия!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Лабораторен скрининг и допълнителни инструментални изследвания!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280956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B737524-D7E4-4C80-BA72-DE84DD7B724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bg-BG" altLang="bg-BG" sz="10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Оптимизирайте транспорта</a:t>
            </a:r>
            <a:br>
              <a:rPr lang="bg-BG" altLang="bg-BG"/>
            </a:br>
            <a:r>
              <a:rPr lang="bg-BG" altLang="bg-BG"/>
              <a:t>на кислород до тъканите!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137" y="1733266"/>
            <a:ext cx="8761863" cy="442147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Осигуряване на адекватна вентилация и оксигенация.</a:t>
            </a:r>
            <a:endParaRPr lang="en-US" altLang="bg-B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Продължаване на инфузионната терапия.</a:t>
            </a:r>
            <a:endParaRPr lang="en-US" altLang="bg-B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Позициониране на пациента  в положение Trendelenburg.</a:t>
            </a:r>
            <a:endParaRPr lang="en-US" altLang="bg-BG" dirty="0"/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3673475" cy="2447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41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900EC31-15A9-4118-BE27-BF44F9B8196A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bg-BG" altLang="bg-BG" sz="10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Инфузионна терапия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600200"/>
            <a:ext cx="82189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Основен принцип на заместването е 3:1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Кристалоидни разтвори:</a:t>
            </a:r>
            <a:endParaRPr lang="en-US" altLang="bg-BG" dirty="0"/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Hartmann, Ringer</a:t>
            </a:r>
            <a:r>
              <a:rPr lang="en-US" altLang="bg-BG" dirty="0"/>
              <a:t> </a:t>
            </a:r>
            <a:r>
              <a:rPr lang="bg-BG" altLang="bg-BG" dirty="0"/>
              <a:t>- 20 ml/kg</a:t>
            </a:r>
            <a:endParaRPr lang="en-US" altLang="bg-BG" dirty="0"/>
          </a:p>
          <a:p>
            <a:pPr lvl="1" algn="just" eaLnBrk="1" hangingPunct="1">
              <a:lnSpc>
                <a:spcPct val="90000"/>
              </a:lnSpc>
            </a:pPr>
            <a:r>
              <a:rPr lang="bg-BG" altLang="bg-BG" dirty="0"/>
              <a:t>NaCl 0.9% - при ЧМтравма, но внимавайте за хиперхлоремична ацидоза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Високомолекулярни разтвори:</a:t>
            </a:r>
            <a:endParaRPr lang="en-US" altLang="bg-BG" dirty="0"/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HES 6%</a:t>
            </a:r>
            <a:r>
              <a:rPr lang="en-US" altLang="bg-BG" dirty="0"/>
              <a:t>?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47352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143000" y="1928813"/>
            <a:ext cx="7334250" cy="367665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 rot="-5400000">
            <a:off x="-1470818" y="3269605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r>
              <a:rPr lang="bg-BG" altLang="bg-BG" sz="2400">
                <a:solidFill>
                  <a:schemeClr val="tx1"/>
                </a:solidFill>
              </a:rPr>
              <a:t>Кислородна консумация </a:t>
            </a:r>
            <a:r>
              <a:rPr lang="en-US" altLang="bg-BG" sz="2400">
                <a:solidFill>
                  <a:schemeClr val="tx1"/>
                </a:solidFill>
              </a:rPr>
              <a:t>(VO</a:t>
            </a:r>
            <a:r>
              <a:rPr lang="en-US" altLang="bg-BG" sz="2400" baseline="-25000">
                <a:solidFill>
                  <a:schemeClr val="tx1"/>
                </a:solidFill>
              </a:rPr>
              <a:t>2</a:t>
            </a:r>
            <a:r>
              <a:rPr lang="en-US" altLang="bg-BG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846388" y="5646738"/>
            <a:ext cx="4205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r>
              <a:rPr lang="bg-BG" altLang="bg-BG" sz="2400">
                <a:solidFill>
                  <a:schemeClr val="tx1"/>
                </a:solidFill>
              </a:rPr>
              <a:t>Кислородна доставка (</a:t>
            </a:r>
            <a:r>
              <a:rPr lang="en-US" altLang="bg-BG" sz="2400">
                <a:solidFill>
                  <a:schemeClr val="tx1"/>
                </a:solidFill>
              </a:rPr>
              <a:t>DO</a:t>
            </a:r>
            <a:r>
              <a:rPr lang="en-US" altLang="bg-BG" sz="2400" baseline="-25000">
                <a:solidFill>
                  <a:schemeClr val="tx1"/>
                </a:solidFill>
              </a:rPr>
              <a:t>2</a:t>
            </a:r>
            <a:r>
              <a:rPr lang="en-US" altLang="bg-BG" sz="2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357438" y="2143125"/>
            <a:ext cx="35385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>
                <a:solidFill>
                  <a:srgbClr val="FF0000"/>
                </a:solidFill>
              </a:rPr>
              <a:t>Тъканна хипоперфузия</a:t>
            </a:r>
            <a:endParaRPr lang="en-US" altLang="bg-BG" sz="2400">
              <a:solidFill>
                <a:srgbClr val="FF0000"/>
              </a:solidFill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158875" y="1465263"/>
            <a:ext cx="73342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bg-BG" altLang="bg-BG" sz="320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>
            <a:off x="1143000" y="2969121"/>
            <a:ext cx="4046517" cy="2674442"/>
          </a:xfrm>
          <a:custGeom>
            <a:avLst/>
            <a:gdLst>
              <a:gd name="T0" fmla="*/ 0 w 4572"/>
              <a:gd name="T1" fmla="*/ 2147483647 h 1786"/>
              <a:gd name="T2" fmla="*/ 2147483647 w 4572"/>
              <a:gd name="T3" fmla="*/ 2147483647 h 1786"/>
              <a:gd name="T4" fmla="*/ 2147483647 w 4572"/>
              <a:gd name="T5" fmla="*/ 0 h 1786"/>
              <a:gd name="T6" fmla="*/ 0 60000 65536"/>
              <a:gd name="T7" fmla="*/ 0 60000 65536"/>
              <a:gd name="T8" fmla="*/ 0 60000 65536"/>
              <a:gd name="T9" fmla="*/ 0 w 4572"/>
              <a:gd name="T10" fmla="*/ 0 h 1786"/>
              <a:gd name="T11" fmla="*/ 4572 w 4572"/>
              <a:gd name="T12" fmla="*/ 1786 h 17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" h="1786">
                <a:moveTo>
                  <a:pt x="0" y="1786"/>
                </a:moveTo>
                <a:lnTo>
                  <a:pt x="2112" y="12"/>
                </a:lnTo>
                <a:lnTo>
                  <a:pt x="4572" y="0"/>
                </a:lnTo>
              </a:path>
            </a:pathLst>
          </a:cu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2682081" y="2580423"/>
            <a:ext cx="28892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 dirty="0">
                <a:solidFill>
                  <a:srgbClr val="FFFF99"/>
                </a:solidFill>
              </a:rPr>
              <a:t>Физиология</a:t>
            </a:r>
            <a:endParaRPr lang="en-US" altLang="bg-BG" sz="2400" dirty="0">
              <a:solidFill>
                <a:srgbClr val="FFFF99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3200">
                <a:latin typeface="+mj-lt"/>
                <a:ea typeface="+mj-ea"/>
                <a:cs typeface="+mj-cs"/>
              </a:defRPr>
            </a:lvl1pPr>
            <a:lvl2pPr>
              <a:buClr>
                <a:schemeClr val="tx1"/>
              </a:buClr>
              <a:defRPr sz="32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3200"/>
            </a:lvl4pPr>
            <a:lvl5pPr>
              <a:buClr>
                <a:schemeClr val="tx1"/>
              </a:buClr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9pPr>
          </a:lstStyle>
          <a:p>
            <a:r>
              <a:rPr lang="bg-BG" dirty="0"/>
              <a:t>Кислородна консумация/доставка</a:t>
            </a:r>
          </a:p>
        </p:txBody>
      </p:sp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5715000" y="6000750"/>
            <a:ext cx="3070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r>
              <a:rPr lang="en-US" altLang="bg-BG" sz="1200" i="1">
                <a:solidFill>
                  <a:schemeClr val="tx1"/>
                </a:solidFill>
              </a:rPr>
              <a:t>Mizock BA. Crit Care Med. 1992;20:80-93.</a:t>
            </a:r>
          </a:p>
        </p:txBody>
      </p:sp>
      <p:sp>
        <p:nvSpPr>
          <p:cNvPr id="24588" name="Line 7"/>
          <p:cNvSpPr>
            <a:spLocks noChangeShapeType="1"/>
          </p:cNvSpPr>
          <p:nvPr/>
        </p:nvSpPr>
        <p:spPr bwMode="auto">
          <a:xfrm>
            <a:off x="3069588" y="3011335"/>
            <a:ext cx="0" cy="2520166"/>
          </a:xfrm>
          <a:prstGeom prst="line">
            <a:avLst/>
          </a:prstGeom>
          <a:noFill/>
          <a:ln w="12700">
            <a:solidFill>
              <a:srgbClr val="66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4589" name="Line 7"/>
          <p:cNvSpPr>
            <a:spLocks noChangeShapeType="1"/>
          </p:cNvSpPr>
          <p:nvPr/>
        </p:nvSpPr>
        <p:spPr bwMode="auto">
          <a:xfrm flipH="1">
            <a:off x="6261100" y="2286000"/>
            <a:ext cx="46038" cy="32861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4590" name="Text Box 11"/>
          <p:cNvSpPr txBox="1">
            <a:spLocks noChangeArrowheads="1"/>
          </p:cNvSpPr>
          <p:nvPr/>
        </p:nvSpPr>
        <p:spPr bwMode="auto">
          <a:xfrm rot="-2514044">
            <a:off x="1047750" y="3034161"/>
            <a:ext cx="23352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 dirty="0">
                <a:solidFill>
                  <a:schemeClr val="bg1"/>
                </a:solidFill>
              </a:rPr>
              <a:t>Лактатна ацидоза</a:t>
            </a:r>
            <a:endParaRPr lang="en-US" altLang="bg-BG" sz="2400" dirty="0">
              <a:solidFill>
                <a:schemeClr val="bg1"/>
              </a:solidFill>
            </a:endParaRPr>
          </a:p>
        </p:txBody>
      </p:sp>
      <p:cxnSp>
        <p:nvCxnSpPr>
          <p:cNvPr id="24591" name="Straight Connector 16"/>
          <p:cNvCxnSpPr>
            <a:cxnSpLocks noChangeShapeType="1"/>
          </p:cNvCxnSpPr>
          <p:nvPr/>
        </p:nvCxnSpPr>
        <p:spPr bwMode="auto">
          <a:xfrm>
            <a:off x="6911439" y="2564309"/>
            <a:ext cx="122315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Straight Connector 17"/>
          <p:cNvCxnSpPr>
            <a:cxnSpLocks noChangeShapeType="1"/>
          </p:cNvCxnSpPr>
          <p:nvPr/>
        </p:nvCxnSpPr>
        <p:spPr bwMode="auto">
          <a:xfrm flipH="1">
            <a:off x="1213643" y="2562721"/>
            <a:ext cx="5697796" cy="301099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Straight Connector 23"/>
          <p:cNvCxnSpPr>
            <a:cxnSpLocks noChangeShapeType="1"/>
          </p:cNvCxnSpPr>
          <p:nvPr/>
        </p:nvCxnSpPr>
        <p:spPr bwMode="auto">
          <a:xfrm>
            <a:off x="4013860" y="2969121"/>
            <a:ext cx="3942608" cy="0"/>
          </a:xfrm>
          <a:prstGeom prst="lin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Straight Connector 25"/>
          <p:cNvCxnSpPr>
            <a:cxnSpLocks noChangeShapeType="1"/>
          </p:cNvCxnSpPr>
          <p:nvPr/>
        </p:nvCxnSpPr>
        <p:spPr bwMode="auto">
          <a:xfrm flipV="1">
            <a:off x="1106168" y="2969121"/>
            <a:ext cx="2907692" cy="2604594"/>
          </a:xfrm>
          <a:prstGeom prst="lin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17"/>
          <p:cNvCxnSpPr>
            <a:cxnSpLocks noChangeShapeType="1"/>
          </p:cNvCxnSpPr>
          <p:nvPr/>
        </p:nvCxnSpPr>
        <p:spPr bwMode="auto">
          <a:xfrm flipH="1">
            <a:off x="1158875" y="3011335"/>
            <a:ext cx="5336928" cy="2560790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7"/>
          <p:cNvCxnSpPr>
            <a:cxnSpLocks noChangeShapeType="1"/>
          </p:cNvCxnSpPr>
          <p:nvPr/>
        </p:nvCxnSpPr>
        <p:spPr bwMode="auto">
          <a:xfrm flipH="1">
            <a:off x="6495803" y="3011335"/>
            <a:ext cx="1757548" cy="0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120494" y="1898755"/>
            <a:ext cx="2356756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 dirty="0" smtClean="0">
                <a:solidFill>
                  <a:srgbClr val="FF0000"/>
                </a:solidFill>
              </a:rPr>
              <a:t>Анемия, ПН и СМОН</a:t>
            </a:r>
            <a:endParaRPr lang="en-US" altLang="bg-BG" sz="2400" dirty="0">
              <a:solidFill>
                <a:srgbClr val="FF0000"/>
              </a:solidFill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511843" y="3094037"/>
            <a:ext cx="288925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 dirty="0" smtClean="0">
                <a:solidFill>
                  <a:schemeClr val="bg1">
                    <a:lumMod val="50000"/>
                  </a:schemeClr>
                </a:solidFill>
              </a:rPr>
              <a:t>Анемия и</a:t>
            </a:r>
          </a:p>
          <a:p>
            <a:pPr>
              <a:lnSpc>
                <a:spcPct val="85000"/>
              </a:lnSpc>
            </a:pPr>
            <a:r>
              <a:rPr lang="bg-BG" altLang="bg-BG" sz="2400" dirty="0" smtClean="0">
                <a:solidFill>
                  <a:schemeClr val="bg1">
                    <a:lumMod val="50000"/>
                  </a:schemeClr>
                </a:solidFill>
              </a:rPr>
              <a:t>ПН</a:t>
            </a:r>
            <a:endParaRPr lang="en-US" altLang="bg-BG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930732" y="3037623"/>
            <a:ext cx="4203865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defRPr sz="2800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bg-BG" altLang="bg-BG" sz="2400" dirty="0" smtClean="0">
                <a:solidFill>
                  <a:srgbClr val="FFFF00"/>
                </a:solidFill>
              </a:rPr>
              <a:t>Помпена </a:t>
            </a:r>
          </a:p>
          <a:p>
            <a:pPr>
              <a:lnSpc>
                <a:spcPct val="85000"/>
              </a:lnSpc>
            </a:pPr>
            <a:r>
              <a:rPr lang="bg-BG" altLang="bg-BG" sz="2400" dirty="0" smtClean="0">
                <a:solidFill>
                  <a:srgbClr val="FFFF00"/>
                </a:solidFill>
              </a:rPr>
              <a:t>недостатъчност</a:t>
            </a:r>
            <a:endParaRPr lang="en-US" altLang="bg-BG" sz="2400" dirty="0">
              <a:solidFill>
                <a:srgbClr val="FFFF00"/>
              </a:solidFill>
            </a:endParaRPr>
          </a:p>
        </p:txBody>
      </p:sp>
      <p:sp>
        <p:nvSpPr>
          <p:cNvPr id="2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C589A9-5CD0-4C5B-8D2A-283CA3BB0C3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bg-BG" altLang="bg-BG" sz="1000"/>
          </a:p>
        </p:txBody>
      </p:sp>
    </p:spTree>
    <p:extLst>
      <p:ext uri="{BB962C8B-B14F-4D97-AF65-F5344CB8AC3E}">
        <p14:creationId xmlns:p14="http://schemas.microsoft.com/office/powerpoint/2010/main" val="598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63CA661-78F4-42C2-87F7-B0651E38E1D7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bg-BG" altLang="bg-BG" sz="10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Инфузионна терапия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Биопродукти: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bg-BG" altLang="bg-BG" dirty="0"/>
              <a:t>Еритроцитен концентрат</a:t>
            </a:r>
            <a:r>
              <a:rPr lang="en-US" altLang="bg-BG" dirty="0"/>
              <a:t> – </a:t>
            </a:r>
            <a:r>
              <a:rPr lang="bg-BG" altLang="bg-BG" dirty="0"/>
              <a:t>при липса на друга възможност се трансфузира 0 (анти А, анти В) група.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Прясно замразена плазма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Приложение на рекомбинантен фактор </a:t>
            </a:r>
            <a:r>
              <a:rPr lang="en-US" altLang="bg-BG" dirty="0"/>
              <a:t>VIIA</a:t>
            </a:r>
            <a:endParaRPr lang="bg-BG" altLang="bg-BG" dirty="0"/>
          </a:p>
          <a:p>
            <a:pPr eaLnBrk="1" hangingPunct="1">
              <a:lnSpc>
                <a:spcPct val="90000"/>
              </a:lnSpc>
            </a:pP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194272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032D060-2436-415A-A169-D6F7D36FB901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bg-BG" altLang="bg-BG" sz="10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Контрол на кръвозагубата!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263" y="1628775"/>
            <a:ext cx="8064940" cy="45307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sz="2400" dirty="0"/>
              <a:t>Извършване на външна компресия, хирургическа хемостаза или тракция при фрактура на дългите кости</a:t>
            </a:r>
            <a:r>
              <a:rPr lang="en-US" altLang="bg-BG" sz="2400" dirty="0"/>
              <a:t>.</a:t>
            </a:r>
          </a:p>
        </p:txBody>
      </p:sp>
      <p:graphicFrame>
        <p:nvGraphicFramePr>
          <p:cNvPr id="4813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513" y="3136900"/>
          <a:ext cx="4897437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3419952" imgH="2114845" progId="Paint.Picture">
                  <p:embed/>
                </p:oleObj>
              </mc:Choice>
              <mc:Fallback>
                <p:oleObj name="Bitmap Image" r:id="rId4" imgW="3419952" imgH="21148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07" t="3210"/>
                      <a:stretch>
                        <a:fillRect/>
                      </a:stretch>
                    </p:blipFill>
                    <p:spPr bwMode="auto">
                      <a:xfrm>
                        <a:off x="2195513" y="3136900"/>
                        <a:ext cx="4897437" cy="3028950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76562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7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1DB19E5-8585-48E4-94CA-F3D9E7D4093E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bg-BG" altLang="bg-BG" sz="10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Начална хемостаза</a:t>
            </a:r>
          </a:p>
        </p:txBody>
      </p:sp>
      <p:graphicFrame>
        <p:nvGraphicFramePr>
          <p:cNvPr id="4915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700213"/>
          <a:ext cx="2952750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4" imgW="1305107" imgH="3048426" progId="Paint.Picture">
                  <p:embed/>
                </p:oleObj>
              </mc:Choice>
              <mc:Fallback>
                <p:oleObj name="Bitmap Image" r:id="rId4" imgW="1305107" imgH="3048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835"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2952750" cy="4465637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29238" y="1960563"/>
          <a:ext cx="29051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6" imgW="2905531" imgH="1467055" progId="Paint.Picture">
                  <p:embed/>
                </p:oleObj>
              </mc:Choice>
              <mc:Fallback>
                <p:oleObj name="Bitmap Image" r:id="rId6" imgW="2905531" imgH="146705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1960563"/>
                        <a:ext cx="2905125" cy="1466850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03616987"/>
              </p:ext>
            </p:extLst>
          </p:nvPr>
        </p:nvGraphicFramePr>
        <p:xfrm>
          <a:off x="5318234" y="3941763"/>
          <a:ext cx="2942897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8" imgW="3809524" imgH="3048426" progId="Paint.Picture">
                  <p:embed/>
                </p:oleObj>
              </mc:Choice>
              <mc:Fallback>
                <p:oleObj name="Bitmap Image" r:id="rId8" imgW="3809524" imgH="3048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234" y="3941763"/>
                        <a:ext cx="2942897" cy="2189162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2610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7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6C5B77D-7E3A-499F-A256-890EDEAACBFE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bg-BG" altLang="bg-BG" sz="10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Точки на външна компресия</a:t>
            </a:r>
          </a:p>
        </p:txBody>
      </p:sp>
      <p:pic>
        <p:nvPicPr>
          <p:cNvPr id="5018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7" b="16158"/>
          <a:stretch>
            <a:fillRect/>
          </a:stretch>
        </p:blipFill>
        <p:spPr bwMode="auto">
          <a:xfrm>
            <a:off x="1042988" y="1812925"/>
            <a:ext cx="7129462" cy="4711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0741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81FBF99-037C-430A-9238-C1985EC0E07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bg-BG" altLang="bg-BG" sz="10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6" y="274637"/>
            <a:ext cx="8209072" cy="1165279"/>
          </a:xfrm>
        </p:spPr>
        <p:txBody>
          <a:bodyPr/>
          <a:lstStyle/>
          <a:p>
            <a:pPr eaLnBrk="1" hangingPunct="1"/>
            <a:r>
              <a:rPr lang="bg-BG" altLang="bg-BG" dirty="0"/>
              <a:t>Контрол на кръвозагубата!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00200"/>
            <a:ext cx="8242651" cy="45259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При кървене от ГИТ:</a:t>
            </a:r>
            <a:endParaRPr lang="en-US" altLang="bg-BG" dirty="0"/>
          </a:p>
          <a:p>
            <a:pPr lvl="1" algn="just" eaLnBrk="1" hangingPunct="1">
              <a:lnSpc>
                <a:spcPct val="110000"/>
              </a:lnSpc>
            </a:pPr>
            <a:r>
              <a:rPr lang="bg-BG" altLang="bg-BG" dirty="0"/>
              <a:t>Н</a:t>
            </a:r>
            <a:r>
              <a:rPr lang="bg-BG" altLang="bg-BG" baseline="-25000" dirty="0"/>
              <a:t>2 </a:t>
            </a:r>
            <a:r>
              <a:rPr lang="bg-BG" altLang="bg-BG" dirty="0"/>
              <a:t>блокери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bg-BG" altLang="bg-BG" dirty="0"/>
              <a:t>Инхибитори на протонната помпа</a:t>
            </a:r>
            <a:endParaRPr lang="en-US" altLang="bg-BG" dirty="0"/>
          </a:p>
          <a:p>
            <a:pPr lvl="1" algn="just" eaLnBrk="1" hangingPunct="1"/>
            <a:r>
              <a:rPr lang="bg-BG" altLang="bg-BG" dirty="0"/>
              <a:t>Вазоактивни медикаменти:</a:t>
            </a:r>
          </a:p>
          <a:p>
            <a:pPr lvl="2" algn="just" eaLnBrk="1" hangingPunct="1">
              <a:buFont typeface="Arial" panose="020B0604020202020204" pitchFamily="34" charset="0"/>
              <a:buChar char="−"/>
            </a:pPr>
            <a:r>
              <a:rPr lang="bg-BG" altLang="bg-BG" dirty="0"/>
              <a:t>Vasopressine</a:t>
            </a:r>
          </a:p>
          <a:p>
            <a:pPr lvl="2" algn="just" eaLnBrk="1" hangingPunct="1">
              <a:buFont typeface="Arial" panose="020B0604020202020204" pitchFamily="34" charset="0"/>
              <a:buChar char="−"/>
            </a:pPr>
            <a:r>
              <a:rPr lang="en-US" altLang="bg-BG" dirty="0"/>
              <a:t>Somatostatin, Octreotide</a:t>
            </a:r>
          </a:p>
          <a:p>
            <a:pPr lvl="1" algn="just" eaLnBrk="1" hangingPunct="1"/>
            <a:r>
              <a:rPr lang="bg-BG" altLang="bg-BG" dirty="0"/>
              <a:t>Поставяне на стомашна сонда.</a:t>
            </a:r>
            <a:endParaRPr lang="en-US" altLang="bg-BG" dirty="0"/>
          </a:p>
          <a:p>
            <a:pPr lvl="1" algn="just" eaLnBrk="1" hangingPunct="1"/>
            <a:r>
              <a:rPr lang="bg-BG" altLang="bg-BG" dirty="0"/>
              <a:t>ФЕГСкопия и локална коагулация и приложение на вазоактивни медикаменти.</a:t>
            </a:r>
          </a:p>
        </p:txBody>
      </p:sp>
    </p:spTree>
    <p:extLst>
      <p:ext uri="{BB962C8B-B14F-4D97-AF65-F5344CB8AC3E}">
        <p14:creationId xmlns:p14="http://schemas.microsoft.com/office/powerpoint/2010/main" val="23984911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FB41542-6EDE-4AD2-8D27-F793C0F23865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bg-BG" altLang="bg-BG" sz="10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Лабораторни изследвания</a:t>
            </a:r>
            <a:endParaRPr lang="en-US" altLang="bg-BG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638795"/>
            <a:ext cx="8209375" cy="413335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Кръвна група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Пълна кръвна картина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Електролити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Биохимичен профил:</a:t>
            </a:r>
          </a:p>
          <a:p>
            <a:pPr lvl="1" indent="-385763" algn="just" eaLnBrk="1" hangingPunct="1"/>
            <a:r>
              <a:rPr lang="bg-BG" altLang="bg-BG" dirty="0"/>
              <a:t>Кръвна захар, урея, креатинин</a:t>
            </a:r>
          </a:p>
        </p:txBody>
      </p:sp>
    </p:spTree>
    <p:extLst>
      <p:ext uri="{BB962C8B-B14F-4D97-AF65-F5344CB8AC3E}">
        <p14:creationId xmlns:p14="http://schemas.microsoft.com/office/powerpoint/2010/main" val="2796459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B0425CA-4ED4-4676-991E-AF50BE757AB1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bg-BG" altLang="bg-BG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7" y="274638"/>
            <a:ext cx="8064521" cy="996022"/>
          </a:xfrm>
        </p:spPr>
        <p:txBody>
          <a:bodyPr/>
          <a:lstStyle/>
          <a:p>
            <a:pPr eaLnBrk="1" hangingPunct="1"/>
            <a:r>
              <a:rPr lang="bg-BG" altLang="bg-BG" dirty="0"/>
              <a:t>Лабораторни изследвания</a:t>
            </a:r>
            <a:endParaRPr lang="en-US" altLang="bg-BG" dirty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141" y="1638795"/>
            <a:ext cx="7772400" cy="421349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Хемостазен профил:</a:t>
            </a:r>
          </a:p>
          <a:p>
            <a:pPr marL="714375" lvl="1" indent="-357188" eaLnBrk="1" hangingPunct="1"/>
            <a:r>
              <a:rPr lang="bg-BG" altLang="bg-BG" dirty="0"/>
              <a:t>ПВ, ККВ, </a:t>
            </a:r>
            <a:r>
              <a:rPr lang="en-US" altLang="bg-BG" dirty="0"/>
              <a:t>INR, </a:t>
            </a:r>
            <a:r>
              <a:rPr lang="bg-BG" altLang="bg-BG" dirty="0"/>
              <a:t>Фактори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Киселинно-алкален статус + лактат:</a:t>
            </a:r>
          </a:p>
          <a:p>
            <a:pPr marL="714375" lvl="1" indent="-357188" algn="just" eaLnBrk="1" hangingPunct="1"/>
            <a:r>
              <a:rPr lang="bg-BG" altLang="bg-BG" dirty="0"/>
              <a:t>Начална респираторна алкалоза </a:t>
            </a:r>
          </a:p>
          <a:p>
            <a:pPr marL="714375" lvl="1" indent="-357188" algn="just" eaLnBrk="1" hangingPunct="1"/>
            <a:r>
              <a:rPr lang="bg-BG" altLang="bg-BG" dirty="0"/>
              <a:t>Последваща метаболитна ацидоза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Урина - по показания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75041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53365B1-6AF7-4D47-9D8E-DCB36B7BE67A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bg-BG" altLang="bg-BG" sz="10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1" y="274638"/>
            <a:ext cx="8100147" cy="996022"/>
          </a:xfrm>
        </p:spPr>
        <p:txBody>
          <a:bodyPr/>
          <a:lstStyle/>
          <a:p>
            <a:pPr eaLnBrk="1" hangingPunct="1"/>
            <a:r>
              <a:rPr lang="bg-BG" altLang="bg-BG"/>
              <a:t>Допълнителна образна диагностика</a:t>
            </a:r>
            <a:endParaRPr lang="en-US" altLang="bg-BG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26919"/>
            <a:ext cx="8354601" cy="3889644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Ехография в зависимост от локализацията</a:t>
            </a:r>
            <a:r>
              <a:rPr lang="en-US" altLang="bg-BG" dirty="0"/>
              <a:t>:</a:t>
            </a:r>
          </a:p>
          <a:p>
            <a:pPr lvl="1" eaLnBrk="1" hangingPunct="1"/>
            <a:r>
              <a:rPr lang="bg-BG" altLang="bg-BG" dirty="0"/>
              <a:t>Абдоминална аортна аневризма</a:t>
            </a:r>
          </a:p>
          <a:p>
            <a:pPr lvl="1" eaLnBrk="1" hangingPunct="1"/>
            <a:r>
              <a:rPr lang="bg-BG" altLang="bg-BG" dirty="0"/>
              <a:t>Паренхимни коремни органи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Рентгенография на гръдния кош:</a:t>
            </a:r>
          </a:p>
          <a:p>
            <a:pPr lvl="1" eaLnBrk="1" hangingPunct="1"/>
            <a:r>
              <a:rPr lang="bg-BG" altLang="bg-BG" dirty="0"/>
              <a:t>Перфорирала язва</a:t>
            </a:r>
          </a:p>
          <a:p>
            <a:pPr lvl="1" eaLnBrk="1" hangingPunct="1"/>
            <a:r>
              <a:rPr lang="bg-BG" altLang="bg-BG" dirty="0"/>
              <a:t>Синдром на </a:t>
            </a:r>
            <a:r>
              <a:rPr lang="en-US" altLang="bg-BG" dirty="0" err="1"/>
              <a:t>Boerhaave</a:t>
            </a:r>
            <a:endParaRPr lang="bg-BG" altLang="bg-BG" dirty="0"/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Ендоскопия на ГИТ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499717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0C76333-F1A3-4BBF-A48F-23A51E192901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bg-BG" altLang="bg-BG" sz="10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5642" y="188913"/>
            <a:ext cx="8538358" cy="1081747"/>
          </a:xfrm>
        </p:spPr>
        <p:txBody>
          <a:bodyPr/>
          <a:lstStyle/>
          <a:p>
            <a:pPr eaLnBrk="1" hangingPunct="1"/>
            <a:r>
              <a:rPr lang="bg-BG" altLang="bg-BG" dirty="0"/>
              <a:t>При пациентки в детеродна възраст</a:t>
            </a:r>
            <a:endParaRPr lang="en-US" altLang="bg-BG" dirty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50670"/>
            <a:ext cx="8247413" cy="448025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Тест за бременност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Ехография на тазови органи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Кулдоцентеза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535990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7DE0ED2-E0A0-4E80-A996-819A39C86A60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bg-BG" altLang="bg-BG" sz="10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5642" y="274638"/>
            <a:ext cx="8076396" cy="984146"/>
          </a:xfrm>
        </p:spPr>
        <p:txBody>
          <a:bodyPr/>
          <a:lstStyle/>
          <a:p>
            <a:pPr eaLnBrk="1" hangingPunct="1"/>
            <a:r>
              <a:rPr lang="bg-BG" altLang="bg-BG"/>
              <a:t>Допълнителни изследвания</a:t>
            </a:r>
            <a:endParaRPr lang="en-US" altLang="bg-BG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638795"/>
            <a:ext cx="8430037" cy="373489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Трансторакална/езофагеална ехография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Аортография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КАТ, ЯМР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Диагностичен перитонеален лаваж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Образно изследване на големите кости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7490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8367D72-2ECF-45DE-92B9-0288154FCBA1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bg-BG" altLang="bg-BG" sz="10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45" y="274638"/>
            <a:ext cx="8230093" cy="1112728"/>
          </a:xfrm>
        </p:spPr>
        <p:txBody>
          <a:bodyPr/>
          <a:lstStyle/>
          <a:p>
            <a:pPr eaLnBrk="1" hangingPunct="1"/>
            <a:r>
              <a:rPr lang="bg-BG" altLang="bg-BG" dirty="0"/>
              <a:t>Клетъчни промени при шок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55763"/>
            <a:ext cx="6769100" cy="45100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23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C589A9-5CD0-4C5B-8D2A-283CA3BB0C3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bg-BG" altLang="bg-BG" sz="10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1" y="274638"/>
            <a:ext cx="8100147" cy="984146"/>
          </a:xfrm>
        </p:spPr>
        <p:txBody>
          <a:bodyPr/>
          <a:lstStyle/>
          <a:p>
            <a:pPr eaLnBrk="1" hangingPunct="1"/>
            <a:r>
              <a:rPr lang="bg-BG" altLang="bg-BG" dirty="0"/>
              <a:t>За мониторинга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50670"/>
            <a:ext cx="8242651" cy="447549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Оценката </a:t>
            </a:r>
            <a:r>
              <a:rPr lang="bg-BG" altLang="bg-BG"/>
              <a:t>на хемодинамиката </a:t>
            </a:r>
            <a:r>
              <a:rPr lang="bg-BG" altLang="bg-BG" dirty="0"/>
              <a:t>се основава все повече на неинвазивни методи!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За нас по-важни са промените на съответните параметри, отколкото техните абсолютни или средни стойности!</a:t>
            </a:r>
          </a:p>
        </p:txBody>
      </p:sp>
    </p:spTree>
    <p:extLst>
      <p:ext uri="{BB962C8B-B14F-4D97-AF65-F5344CB8AC3E}">
        <p14:creationId xmlns:p14="http://schemas.microsoft.com/office/powerpoint/2010/main" val="3425504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BE72E34-ACE0-4E75-BDAE-BEF95DA45CFD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bg-BG" altLang="bg-BG" sz="10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66" y="274638"/>
            <a:ext cx="8088272" cy="972271"/>
          </a:xfrm>
        </p:spPr>
        <p:txBody>
          <a:bodyPr/>
          <a:lstStyle/>
          <a:p>
            <a:pPr eaLnBrk="1" hangingPunct="1"/>
            <a:r>
              <a:rPr lang="bg-BG" altLang="bg-BG" dirty="0"/>
              <a:t>Поведение при хиповолемичен шок в ИО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76400"/>
            <a:ext cx="8164863" cy="4114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Адекватно обемно заместване:</a:t>
            </a:r>
          </a:p>
          <a:p>
            <a:pPr lvl="1" algn="just" eaLnBrk="1" hangingPunct="1"/>
            <a:r>
              <a:rPr lang="bg-BG" altLang="bg-BG" dirty="0"/>
              <a:t>СрАКН над 60 </a:t>
            </a:r>
            <a:r>
              <a:rPr lang="en-US" altLang="bg-BG" dirty="0"/>
              <a:t>mmHg</a:t>
            </a:r>
          </a:p>
          <a:p>
            <a:pPr lvl="1" algn="just" eaLnBrk="1" hangingPunct="1"/>
            <a:r>
              <a:rPr lang="bg-BG" altLang="bg-BG" dirty="0"/>
              <a:t>БКН</a:t>
            </a:r>
            <a:r>
              <a:rPr lang="en-US" altLang="bg-BG" dirty="0"/>
              <a:t> </a:t>
            </a:r>
            <a:r>
              <a:rPr lang="bg-BG" altLang="bg-BG" dirty="0"/>
              <a:t>=</a:t>
            </a:r>
            <a:r>
              <a:rPr lang="en-US" altLang="bg-BG" dirty="0"/>
              <a:t> 12-15 mmHg</a:t>
            </a:r>
          </a:p>
          <a:p>
            <a:pPr lvl="1" algn="just" eaLnBrk="1" hangingPunct="1"/>
            <a:r>
              <a:rPr lang="bg-BG" altLang="bg-BG" dirty="0"/>
              <a:t>СИ над 2.2 </a:t>
            </a:r>
            <a:r>
              <a:rPr lang="en-US" altLang="bg-BG" dirty="0"/>
              <a:t>l/min/m</a:t>
            </a:r>
            <a:r>
              <a:rPr lang="en-US" altLang="bg-BG" baseline="30000" dirty="0"/>
              <a:t>2</a:t>
            </a:r>
            <a:r>
              <a:rPr lang="bg-BG" altLang="bg-BG" dirty="0"/>
              <a:t>:</a:t>
            </a:r>
            <a:endParaRPr lang="en-US" altLang="bg-BG" dirty="0"/>
          </a:p>
          <a:p>
            <a:pPr lvl="2" algn="just" eaLnBrk="1" hangingPunct="1">
              <a:buFont typeface="Arial" panose="020B0604020202020204" pitchFamily="34" charset="0"/>
              <a:buChar char="−"/>
            </a:pPr>
            <a:r>
              <a:rPr lang="bg-BG" altLang="bg-BG" dirty="0"/>
              <a:t>Инфузиране на балансирани кристалоидни разтвори</a:t>
            </a:r>
          </a:p>
          <a:p>
            <a:pPr lvl="2" eaLnBrk="1" hangingPunct="1">
              <a:buFont typeface="Arial" panose="020B0604020202020204" pitchFamily="34" charset="0"/>
              <a:buChar char="−"/>
            </a:pPr>
            <a:r>
              <a:rPr lang="bg-BG" altLang="bg-BG" dirty="0"/>
              <a:t>Инфузиране на плазмозаместители</a:t>
            </a:r>
          </a:p>
          <a:p>
            <a:pPr lvl="2" eaLnBrk="1" hangingPunct="1">
              <a:buFont typeface="Arial" panose="020B0604020202020204" pitchFamily="34" charset="0"/>
              <a:buChar char="−"/>
            </a:pPr>
            <a:r>
              <a:rPr lang="bg-BG" altLang="bg-BG" dirty="0"/>
              <a:t>Субституираща хемотрансфузия</a:t>
            </a:r>
          </a:p>
        </p:txBody>
      </p:sp>
    </p:spTree>
    <p:extLst>
      <p:ext uri="{BB962C8B-B14F-4D97-AF65-F5344CB8AC3E}">
        <p14:creationId xmlns:p14="http://schemas.microsoft.com/office/powerpoint/2010/main" val="549761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F29D35B-0868-44C1-A383-45F66F36DEA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bg-BG" altLang="bg-BG" sz="10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5642" y="274638"/>
            <a:ext cx="8076396" cy="984146"/>
          </a:xfrm>
        </p:spPr>
        <p:txBody>
          <a:bodyPr/>
          <a:lstStyle/>
          <a:p>
            <a:pPr eaLnBrk="1" hangingPunct="1"/>
            <a:r>
              <a:rPr lang="bg-BG" altLang="bg-BG" dirty="0"/>
              <a:t>Поведение при хиповолемичен шок в ИО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603169"/>
            <a:ext cx="7925212" cy="418803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Целенасочена хирургическа намеса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Вазопресори се прилагат при достигнат адекватен обем или по витални показания!</a:t>
            </a:r>
          </a:p>
        </p:txBody>
      </p:sp>
    </p:spTree>
    <p:extLst>
      <p:ext uri="{BB962C8B-B14F-4D97-AF65-F5344CB8AC3E}">
        <p14:creationId xmlns:p14="http://schemas.microsoft.com/office/powerpoint/2010/main" val="3254778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C30C2CD-88EB-4056-893E-EC7D71C668EF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bg-BG" altLang="bg-BG" sz="10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7" y="274638"/>
            <a:ext cx="8064521" cy="1031648"/>
          </a:xfrm>
        </p:spPr>
        <p:txBody>
          <a:bodyPr/>
          <a:lstStyle/>
          <a:p>
            <a:pPr eaLnBrk="1" hangingPunct="1"/>
            <a:r>
              <a:rPr lang="bg-BG" altLang="bg-BG" dirty="0"/>
              <a:t>Клинични белези</a:t>
            </a:r>
            <a:br>
              <a:rPr lang="bg-BG" altLang="bg-BG" dirty="0"/>
            </a:br>
            <a:r>
              <a:rPr lang="bg-BG" altLang="bg-BG" dirty="0"/>
              <a:t>за адекватност на лечението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3" y="1615044"/>
            <a:ext cx="8230776" cy="451111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Кожа - розова, суха и топла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САКН</a:t>
            </a:r>
            <a:r>
              <a:rPr lang="en-US" altLang="bg-BG" dirty="0"/>
              <a:t> </a:t>
            </a:r>
            <a:r>
              <a:rPr lang="bg-BG" altLang="bg-BG" dirty="0"/>
              <a:t>над</a:t>
            </a:r>
            <a:r>
              <a:rPr lang="en-US" altLang="bg-BG" dirty="0"/>
              <a:t> 90 mmHg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Сърдечна честота - под 100 </a:t>
            </a:r>
            <a:r>
              <a:rPr lang="en-US" altLang="bg-BG" dirty="0"/>
              <a:t>/min</a:t>
            </a:r>
            <a:endParaRPr lang="bg-BG" altLang="bg-B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Пулсово налягане в референтни стойности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ЦВН</a:t>
            </a:r>
            <a:r>
              <a:rPr lang="en-US" altLang="bg-BG" dirty="0"/>
              <a:t> - 5-12 cm H</a:t>
            </a:r>
            <a:r>
              <a:rPr lang="bg-BG" altLang="bg-BG" baseline="-25000" dirty="0"/>
              <a:t>2</a:t>
            </a:r>
            <a:r>
              <a:rPr lang="bg-BG" altLang="bg-BG" dirty="0"/>
              <a:t>О:</a:t>
            </a:r>
            <a:endParaRPr lang="en-US" altLang="bg-BG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Диуреза - над 0.5-1 </a:t>
            </a:r>
            <a:r>
              <a:rPr lang="en-US" altLang="bg-BG" dirty="0"/>
              <a:t>ml/kg/h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Серумен лактат под 2.2 </a:t>
            </a:r>
            <a:r>
              <a:rPr lang="en-US" altLang="bg-BG" dirty="0" err="1"/>
              <a:t>mmol</a:t>
            </a:r>
            <a:r>
              <a:rPr lang="en-US" altLang="bg-BG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28991933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0B4B72-8E26-496F-B90A-298738EA14EA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bg-BG" altLang="bg-BG" sz="10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5642" y="274638"/>
            <a:ext cx="8076396" cy="996022"/>
          </a:xfrm>
        </p:spPr>
        <p:txBody>
          <a:bodyPr/>
          <a:lstStyle/>
          <a:p>
            <a:pPr eaLnBrk="1" hangingPunct="1"/>
            <a:r>
              <a:rPr lang="bg-BG" altLang="bg-BG" dirty="0"/>
              <a:t>Клинични белези</a:t>
            </a:r>
            <a:br>
              <a:rPr lang="bg-BG" altLang="bg-BG" dirty="0"/>
            </a:br>
            <a:r>
              <a:rPr lang="bg-BG" altLang="bg-BG" dirty="0"/>
              <a:t>за адекватност на лечението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38795"/>
            <a:ext cx="8242651" cy="448736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bg-BG" dirty="0"/>
              <a:t>SvO</a:t>
            </a:r>
            <a:r>
              <a:rPr lang="en-US" altLang="bg-BG" baseline="-25000" dirty="0"/>
              <a:t>2</a:t>
            </a:r>
            <a:r>
              <a:rPr lang="en-US" altLang="bg-BG" dirty="0"/>
              <a:t> </a:t>
            </a:r>
            <a:r>
              <a:rPr lang="bg-BG" altLang="bg-BG" dirty="0"/>
              <a:t>над</a:t>
            </a:r>
            <a:r>
              <a:rPr lang="en-US" altLang="bg-BG" dirty="0"/>
              <a:t> 70%</a:t>
            </a:r>
            <a:r>
              <a:rPr lang="bg-BG" altLang="bg-BG" dirty="0"/>
              <a:t>:</a:t>
            </a:r>
            <a:endParaRPr lang="en-US" altLang="bg-BG" dirty="0"/>
          </a:p>
          <a:p>
            <a:pPr lvl="1" eaLnBrk="1" hangingPunct="1"/>
            <a:r>
              <a:rPr lang="bg-BG" altLang="bg-BG" dirty="0"/>
              <a:t>Кислородотерапия</a:t>
            </a:r>
          </a:p>
          <a:p>
            <a:pPr lvl="1" eaLnBrk="1" hangingPunct="1"/>
            <a:r>
              <a:rPr lang="bg-BG" altLang="bg-BG" dirty="0"/>
              <a:t>Обемно заместване</a:t>
            </a:r>
          </a:p>
          <a:p>
            <a:pPr lvl="1" eaLnBrk="1" hangingPunct="1"/>
            <a:r>
              <a:rPr lang="bg-BG" altLang="bg-BG" dirty="0"/>
              <a:t>Инотропни средства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bg-BG" dirty="0" err="1"/>
              <a:t>SaO</a:t>
            </a:r>
            <a:r>
              <a:rPr lang="bg-BG" altLang="bg-BG" baseline="-25000" dirty="0"/>
              <a:t>2</a:t>
            </a:r>
            <a:r>
              <a:rPr lang="en-US" altLang="bg-BG" dirty="0"/>
              <a:t> </a:t>
            </a:r>
            <a:r>
              <a:rPr lang="bg-BG" altLang="bg-BG" dirty="0"/>
              <a:t>над</a:t>
            </a:r>
            <a:r>
              <a:rPr lang="en-US" altLang="bg-BG" dirty="0"/>
              <a:t> 90%</a:t>
            </a:r>
            <a:r>
              <a:rPr lang="bg-BG" altLang="bg-BG" dirty="0"/>
              <a:t>:</a:t>
            </a:r>
            <a:endParaRPr lang="en-US" altLang="bg-BG" dirty="0"/>
          </a:p>
          <a:p>
            <a:pPr lvl="1" eaLnBrk="1" hangingPunct="1"/>
            <a:r>
              <a:rPr lang="bg-BG" altLang="bg-BG" dirty="0"/>
              <a:t>Кислородотерапия</a:t>
            </a:r>
          </a:p>
          <a:p>
            <a:pPr lvl="1" eaLnBrk="1" hangingPunct="1"/>
            <a:r>
              <a:rPr lang="bg-BG" altLang="bg-BG" dirty="0"/>
              <a:t>Механична вентилация</a:t>
            </a:r>
          </a:p>
          <a:p>
            <a:pPr lvl="1" eaLnBrk="1" hangingPunct="1"/>
            <a:r>
              <a:rPr lang="bg-BG" altLang="bg-BG" dirty="0"/>
              <a:t>Кислородоносители</a:t>
            </a:r>
          </a:p>
        </p:txBody>
      </p:sp>
    </p:spTree>
    <p:extLst>
      <p:ext uri="{BB962C8B-B14F-4D97-AF65-F5344CB8AC3E}">
        <p14:creationId xmlns:p14="http://schemas.microsoft.com/office/powerpoint/2010/main" val="40148943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4ACCFEC-1022-4716-8986-4180D60BE542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bg-BG" altLang="bg-BG" sz="10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5642" y="260350"/>
            <a:ext cx="8287533" cy="1022185"/>
          </a:xfrm>
        </p:spPr>
        <p:txBody>
          <a:bodyPr/>
          <a:lstStyle/>
          <a:p>
            <a:pPr eaLnBrk="1" hangingPunct="1"/>
            <a:r>
              <a:rPr lang="bg-BG" altLang="bg-BG" dirty="0"/>
              <a:t>Инфузионно лечение</a:t>
            </a:r>
            <a:endParaRPr lang="en-US" altLang="bg-BG" sz="3200" dirty="0">
              <a:solidFill>
                <a:srgbClr val="FF0000"/>
              </a:solidFill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50670"/>
            <a:ext cx="8006938" cy="439294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При пациенти с масирана инфузионна терапия (кристалоиди), уместно е затопляне на разтворите до </a:t>
            </a:r>
            <a:r>
              <a:rPr lang="en-US" altLang="bg-BG" dirty="0"/>
              <a:t>39</a:t>
            </a:r>
            <a:r>
              <a:rPr lang="bg-BG" altLang="bg-BG" baseline="30000" dirty="0"/>
              <a:t>0</a:t>
            </a:r>
            <a:r>
              <a:rPr lang="en-US" altLang="bg-BG" dirty="0"/>
              <a:t> C </a:t>
            </a:r>
            <a:r>
              <a:rPr lang="bg-BG" altLang="bg-BG" dirty="0"/>
              <a:t>преди употреба за предпазване от хипотермия</a:t>
            </a:r>
            <a:r>
              <a:rPr lang="en-US" altLang="bg-B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8118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A129A5C-8969-4DCE-B204-75E693ACEC23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bg-BG" altLang="bg-BG" sz="10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4" y="260350"/>
            <a:ext cx="8240032" cy="1010310"/>
          </a:xfrm>
        </p:spPr>
        <p:txBody>
          <a:bodyPr/>
          <a:lstStyle/>
          <a:p>
            <a:pPr eaLnBrk="1" hangingPunct="1"/>
            <a:r>
              <a:rPr lang="bg-BG" altLang="bg-BG"/>
              <a:t>Автохемотрансфузия</a:t>
            </a:r>
            <a:endParaRPr lang="en-US" altLang="bg-BG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50669"/>
            <a:ext cx="8095013" cy="375000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Пациенти с масивен хемоторакс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Стерилно събиране на кръвта със стандартна система за торакоцентеза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Добавяне на антикоагулант – разтвор на Натриев цитрат, а не Хепарин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Ретрансфузиране на кръвта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274927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93B27D5-8EC2-45D5-9F3E-7CE227050E21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bg-BG" altLang="bg-BG" sz="10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519" y="333375"/>
            <a:ext cx="8252094" cy="949160"/>
          </a:xfrm>
        </p:spPr>
        <p:txBody>
          <a:bodyPr/>
          <a:lstStyle/>
          <a:p>
            <a:pPr eaLnBrk="1" hangingPunct="1"/>
            <a:r>
              <a:rPr lang="bg-BG" altLang="bg-BG" dirty="0"/>
              <a:t>Възможност за коагулопатия</a:t>
            </a:r>
            <a:endParaRPr lang="en-US" altLang="bg-BG" dirty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26919"/>
            <a:ext cx="8399051" cy="3659456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Дилуция на Тромбоцитите и факторите на съсирване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Нежелани ефекти на хипотермията върху тромбоцитната агрегация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Освобождаване на тъканен Тромбопластин от увредените нервни тъкани при пациенти със затворена черепно-мозъчна травма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Проследете за приемани медикаменти и приложете подходящите антидоти при необходимост.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Проследяване на хемостазен профил, Тромбоеластография (</a:t>
            </a:r>
            <a:r>
              <a:rPr lang="en-US" altLang="bg-BG" dirty="0"/>
              <a:t>TEG)</a:t>
            </a:r>
            <a:r>
              <a:rPr lang="bg-BG" altLang="bg-BG" dirty="0"/>
              <a:t> и Ротационна тромбоеластография </a:t>
            </a:r>
            <a:r>
              <a:rPr lang="en-US" altLang="bg-BG" dirty="0"/>
              <a:t>(ROTEM).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7831786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9A70164-6CE0-45B5-97D0-B64630703F83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bg-BG" altLang="bg-BG" sz="10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8" y="333375"/>
            <a:ext cx="8131196" cy="972911"/>
          </a:xfrm>
        </p:spPr>
        <p:txBody>
          <a:bodyPr/>
          <a:lstStyle/>
          <a:p>
            <a:pPr eaLnBrk="1" hangingPunct="1"/>
            <a:r>
              <a:rPr lang="bg-BG" altLang="bg-BG" dirty="0"/>
              <a:t>Заместващо кръвопреливане</a:t>
            </a:r>
            <a:endParaRPr lang="en-US" altLang="bg-BG" dirty="0">
              <a:solidFill>
                <a:srgbClr val="FF0000"/>
              </a:solidFill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591294"/>
            <a:ext cx="8430037" cy="4296744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Ранно провеждане на заместително преливане на биопродукти, особено при пациенти от клас </a:t>
            </a:r>
            <a:r>
              <a:rPr lang="en-US" altLang="bg-BG" dirty="0"/>
              <a:t>III</a:t>
            </a:r>
            <a:r>
              <a:rPr lang="bg-BG" altLang="bg-BG" dirty="0"/>
              <a:t> и</a:t>
            </a:r>
            <a:r>
              <a:rPr lang="en-US" altLang="bg-BG" dirty="0"/>
              <a:t> IV.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Ранното приложение на кръвни продукти при ниско съотношение 1/1  на еритроцитен концентрат/прясно замразена плазма или тромбоцитна маса може да избегне развитието на коагулопатия или тромбоцитопения.</a:t>
            </a:r>
            <a:endParaRPr lang="en-US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Повечето от пациентите със субституираща хемотрансфузия не се нуждаят от допълнително приложение на калций</a:t>
            </a:r>
            <a:r>
              <a:rPr lang="en-US" altLang="bg-BG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Високите нива на серумен калций са нежелани и могат да бъдат вредни</a:t>
            </a:r>
            <a:r>
              <a:rPr lang="en-US" altLang="bg-B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365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9A70164-6CE0-45B5-97D0-B64630703F83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bg-BG" altLang="bg-BG" sz="10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8062913" cy="1143000"/>
          </a:xfrm>
        </p:spPr>
        <p:txBody>
          <a:bodyPr/>
          <a:lstStyle/>
          <a:p>
            <a:pPr eaLnBrk="1" hangingPunct="1"/>
            <a:r>
              <a:rPr lang="en-US" altLang="bg-BG" dirty="0"/>
              <a:t>TXA</a:t>
            </a:r>
            <a:endParaRPr lang="en-US" altLang="bg-BG" dirty="0">
              <a:solidFill>
                <a:srgbClr val="FF0000"/>
              </a:solidFill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591294"/>
            <a:ext cx="8430037" cy="4296744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dirty="0"/>
              <a:t>Приложението на </a:t>
            </a:r>
            <a:r>
              <a:rPr lang="en-US" dirty="0"/>
              <a:t>Tranexamic acid (TXA) </a:t>
            </a:r>
            <a:r>
              <a:rPr lang="bg-BG" dirty="0"/>
              <a:t>в натоварваща доза </a:t>
            </a:r>
            <a:r>
              <a:rPr lang="en-US" dirty="0"/>
              <a:t>1 g </a:t>
            </a:r>
            <a:r>
              <a:rPr lang="bg-BG" dirty="0"/>
              <a:t>за</a:t>
            </a:r>
            <a:r>
              <a:rPr lang="en-US" dirty="0"/>
              <a:t> 10 min iv</a:t>
            </a:r>
            <a:r>
              <a:rPr lang="bg-BG" dirty="0"/>
              <a:t>, следвана от </a:t>
            </a:r>
            <a:r>
              <a:rPr lang="en-US" dirty="0"/>
              <a:t>1 g </a:t>
            </a:r>
            <a:r>
              <a:rPr lang="bg-BG" dirty="0"/>
              <a:t>за</a:t>
            </a:r>
            <a:r>
              <a:rPr lang="en-US" dirty="0"/>
              <a:t> 8 h</a:t>
            </a:r>
            <a:r>
              <a:rPr lang="bg-BG" dirty="0"/>
              <a:t> </a:t>
            </a:r>
            <a:r>
              <a:rPr lang="en-US" dirty="0"/>
              <a:t>iv </a:t>
            </a:r>
            <a:r>
              <a:rPr lang="bg-BG" dirty="0"/>
              <a:t>повишава преживяемостта при кръвоизливи след травма.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dirty="0"/>
              <a:t>Протоколът на приложение е по-ефективен, ако се осъществи в първия час след травмата и със значителна стойност, ако това стане в първите 3 часа</a:t>
            </a:r>
            <a:r>
              <a:rPr lang="en-US" dirty="0"/>
              <a:t>.</a:t>
            </a: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82742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24BF26B-5439-483D-BEF4-508D95AA9001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bg-BG" altLang="bg-BG" sz="10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924" y="274637"/>
            <a:ext cx="8251114" cy="1217831"/>
          </a:xfrm>
        </p:spPr>
        <p:txBody>
          <a:bodyPr/>
          <a:lstStyle/>
          <a:p>
            <a:pPr eaLnBrk="1" hangingPunct="1"/>
            <a:r>
              <a:rPr lang="bg-BG" altLang="bg-BG" dirty="0"/>
              <a:t>Внимание!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612075"/>
            <a:ext cx="8226425" cy="4525963"/>
          </a:xfrm>
        </p:spPr>
        <p:txBody>
          <a:bodyPr/>
          <a:lstStyle/>
          <a:p>
            <a:pPr marL="0" indent="347663" algn="just" eaLnBrk="1" hangingPunct="1">
              <a:buFont typeface="Wingdings" pitchFamily="2" charset="2"/>
              <a:buNone/>
            </a:pPr>
            <a:r>
              <a:rPr lang="bg-BG" altLang="bg-BG" dirty="0"/>
              <a:t>Опасността, която представлява шокът се изразява в това, че ако не бъде навреме и ефективно лекуван, води до необратимо множествено органно увреждане, тежки промени в енергетично-метаболитните процеси и хомеостазата и завършва със смърт.</a:t>
            </a:r>
          </a:p>
        </p:txBody>
      </p:sp>
    </p:spTree>
    <p:extLst>
      <p:ext uri="{BB962C8B-B14F-4D97-AF65-F5344CB8AC3E}">
        <p14:creationId xmlns:p14="http://schemas.microsoft.com/office/powerpoint/2010/main" val="295234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605642" y="274638"/>
            <a:ext cx="8076396" cy="996022"/>
          </a:xfrm>
        </p:spPr>
        <p:txBody>
          <a:bodyPr/>
          <a:lstStyle/>
          <a:p>
            <a:r>
              <a:rPr lang="bg-BG" altLang="bg-BG" dirty="0"/>
              <a:t>Нашите най-чести грешки</a:t>
            </a:r>
          </a:p>
        </p:txBody>
      </p:sp>
      <p:sp>
        <p:nvSpPr>
          <p:cNvPr id="66564" name="Content Placeholder 2"/>
          <p:cNvSpPr>
            <a:spLocks noGrp="1"/>
          </p:cNvSpPr>
          <p:nvPr>
            <p:ph idx="1"/>
          </p:nvPr>
        </p:nvSpPr>
        <p:spPr>
          <a:xfrm>
            <a:off x="451262" y="1650670"/>
            <a:ext cx="8692738" cy="44802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Неразпознаване на факта, че пациентът е в шок.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Неразпознаване на хиповолемичния шок.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Неразпознаване на причините за този шок.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altLang="bg-BG" dirty="0"/>
              <a:t>Неадекватна инфузионна терапия:</a:t>
            </a:r>
          </a:p>
          <a:p>
            <a:pPr lvl="1"/>
            <a:r>
              <a:rPr lang="bg-BG" altLang="bg-BG" dirty="0"/>
              <a:t>Обемно натоварване</a:t>
            </a:r>
          </a:p>
          <a:p>
            <a:pPr lvl="1"/>
            <a:r>
              <a:rPr lang="bg-BG" altLang="bg-BG" dirty="0"/>
              <a:t>Коагулопатии</a:t>
            </a:r>
          </a:p>
        </p:txBody>
      </p:sp>
      <p:sp>
        <p:nvSpPr>
          <p:cNvPr id="66565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87254D5-64D7-4513-92BB-1DA36E0AE588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bg-BG" altLang="bg-BG" sz="1000"/>
          </a:p>
        </p:txBody>
      </p:sp>
    </p:spTree>
    <p:extLst>
      <p:ext uri="{BB962C8B-B14F-4D97-AF65-F5344CB8AC3E}">
        <p14:creationId xmlns:p14="http://schemas.microsoft.com/office/powerpoint/2010/main" val="427391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7CF867-25A3-4B0F-A938-D69E433C24A4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bg-BG" altLang="bg-BG" sz="10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7" y="274638"/>
            <a:ext cx="8209072" cy="1186300"/>
          </a:xfrm>
        </p:spPr>
        <p:txBody>
          <a:bodyPr/>
          <a:lstStyle/>
          <a:p>
            <a:pPr eaLnBrk="1" hangingPunct="1"/>
            <a:r>
              <a:rPr lang="bg-BG" altLang="bg-BG" dirty="0"/>
              <a:t>Детерминанти на шока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1" y="1637127"/>
            <a:ext cx="8447079" cy="37004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Загуба на ефективен обем циркулираща кръв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Хипоперфузия на периферните тъкани, водеща до нарушен транскапилярен транспорт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Нарушения в микроциркулацията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Нарушения в клетъчния метаболизъм</a:t>
            </a:r>
            <a:r>
              <a:rPr lang="en-US" altLang="bg-BG" dirty="0"/>
              <a:t>.</a:t>
            </a:r>
            <a:endParaRPr lang="bg-BG" altLang="bg-BG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bg-BG" dirty="0"/>
              <a:t>Несъответствие между кислородната доставка и кислородната консумация</a:t>
            </a:r>
            <a:r>
              <a:rPr lang="en-US" altLang="bg-BG" dirty="0"/>
              <a:t>.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9249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5A77618-C1DE-430D-80C3-6287F6BC7818}" type="slidenum">
              <a:rPr lang="bg-BG" altLang="bg-BG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bg-BG" altLang="bg-BG" sz="10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55" y="274638"/>
            <a:ext cx="8219583" cy="1186300"/>
          </a:xfrm>
        </p:spPr>
        <p:txBody>
          <a:bodyPr/>
          <a:lstStyle/>
          <a:p>
            <a:pPr eaLnBrk="1" hangingPunct="1"/>
            <a:r>
              <a:rPr lang="bg-BG" altLang="bg-BG"/>
              <a:t>Класификация на шока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623950"/>
            <a:ext cx="8368888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Хиповолемичен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Кардиогенен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Обструктивен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-BG" altLang="bg-BG" dirty="0"/>
              <a:t>Вазогенен:</a:t>
            </a:r>
          </a:p>
          <a:p>
            <a:pPr lvl="1" eaLnBrk="1" hangingPunct="1">
              <a:lnSpc>
                <a:spcPct val="110000"/>
              </a:lnSpc>
            </a:pPr>
            <a:r>
              <a:rPr lang="bg-BG" altLang="bg-BG" dirty="0"/>
              <a:t>С високо периферно съдово съпротивление</a:t>
            </a:r>
          </a:p>
          <a:p>
            <a:pPr lvl="1" eaLnBrk="1" hangingPunct="1">
              <a:lnSpc>
                <a:spcPct val="110000"/>
              </a:lnSpc>
            </a:pPr>
            <a:r>
              <a:rPr lang="bg-BG" altLang="bg-BG" dirty="0"/>
              <a:t>С ниско периферно съдово съпротивление</a:t>
            </a:r>
          </a:p>
        </p:txBody>
      </p:sp>
    </p:spTree>
    <p:extLst>
      <p:ext uri="{BB962C8B-B14F-4D97-AF65-F5344CB8AC3E}">
        <p14:creationId xmlns:p14="http://schemas.microsoft.com/office/powerpoint/2010/main" val="4005228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093_slide">
  <a:themeElements>
    <a:clrScheme name="Office Theme 2">
      <a:dk1>
        <a:srgbClr val="000000"/>
      </a:dk1>
      <a:lt1>
        <a:srgbClr val="FFFFFF"/>
      </a:lt1>
      <a:dk2>
        <a:srgbClr val="000033"/>
      </a:dk2>
      <a:lt2>
        <a:srgbClr val="FFFFFF"/>
      </a:lt2>
      <a:accent1>
        <a:srgbClr val="CEAAF2"/>
      </a:accent1>
      <a:accent2>
        <a:srgbClr val="79B8F2"/>
      </a:accent2>
      <a:accent3>
        <a:srgbClr val="AAAAAD"/>
      </a:accent3>
      <a:accent4>
        <a:srgbClr val="DADADA"/>
      </a:accent4>
      <a:accent5>
        <a:srgbClr val="E3D2F7"/>
      </a:accent5>
      <a:accent6>
        <a:srgbClr val="6DA6DB"/>
      </a:accent6>
      <a:hlink>
        <a:srgbClr val="BFBFFF"/>
      </a:hlink>
      <a:folHlink>
        <a:srgbClr val="EDCAE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9B9BF2"/>
        </a:accent1>
        <a:accent2>
          <a:srgbClr val="B4ACF2"/>
        </a:accent2>
        <a:accent3>
          <a:srgbClr val="AAAAAD"/>
        </a:accent3>
        <a:accent4>
          <a:srgbClr val="DADADA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CEAAF2"/>
        </a:accent1>
        <a:accent2>
          <a:srgbClr val="79B8F2"/>
        </a:accent2>
        <a:accent3>
          <a:srgbClr val="AAAAAD"/>
        </a:accent3>
        <a:accent4>
          <a:srgbClr val="DADADA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D9CF4C"/>
        </a:accent1>
        <a:accent2>
          <a:srgbClr val="9B9BF2"/>
        </a:accent2>
        <a:accent3>
          <a:srgbClr val="AAAAAD"/>
        </a:accent3>
        <a:accent4>
          <a:srgbClr val="DADADA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72CC5C"/>
        </a:accent1>
        <a:accent2>
          <a:srgbClr val="E6B52E"/>
        </a:accent2>
        <a:accent3>
          <a:srgbClr val="AAAAAD"/>
        </a:accent3>
        <a:accent4>
          <a:srgbClr val="DADADA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2"/>
        </a:accent1>
        <a:accent2>
          <a:srgbClr val="B4ACF2"/>
        </a:accent2>
        <a:accent3>
          <a:srgbClr val="FFFFFF"/>
        </a:accent3>
        <a:accent4>
          <a:srgbClr val="000000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AF2"/>
        </a:accent1>
        <a:accent2>
          <a:srgbClr val="79B8F2"/>
        </a:accent2>
        <a:accent3>
          <a:srgbClr val="FFFFFF"/>
        </a:accent3>
        <a:accent4>
          <a:srgbClr val="000000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CF4C"/>
        </a:accent1>
        <a:accent2>
          <a:srgbClr val="9B9BF2"/>
        </a:accent2>
        <a:accent3>
          <a:srgbClr val="FFFFFF"/>
        </a:accent3>
        <a:accent4>
          <a:srgbClr val="000000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2CC5C"/>
        </a:accent1>
        <a:accent2>
          <a:srgbClr val="E6B52E"/>
        </a:accent2>
        <a:accent3>
          <a:srgbClr val="FFFFFF"/>
        </a:accent3>
        <a:accent4>
          <a:srgbClr val="000000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33"/>
      </a:dk2>
      <a:lt2>
        <a:srgbClr val="FFFFFF"/>
      </a:lt2>
      <a:accent1>
        <a:srgbClr val="CEAAF2"/>
      </a:accent1>
      <a:accent2>
        <a:srgbClr val="79B8F2"/>
      </a:accent2>
      <a:accent3>
        <a:srgbClr val="AAAAAD"/>
      </a:accent3>
      <a:accent4>
        <a:srgbClr val="DADADA"/>
      </a:accent4>
      <a:accent5>
        <a:srgbClr val="E3D2F7"/>
      </a:accent5>
      <a:accent6>
        <a:srgbClr val="6DA6DB"/>
      </a:accent6>
      <a:hlink>
        <a:srgbClr val="BFBFFF"/>
      </a:hlink>
      <a:folHlink>
        <a:srgbClr val="EDCAE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9B9BF2"/>
        </a:accent1>
        <a:accent2>
          <a:srgbClr val="B4ACF2"/>
        </a:accent2>
        <a:accent3>
          <a:srgbClr val="AAAAAD"/>
        </a:accent3>
        <a:accent4>
          <a:srgbClr val="DADADA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CEAAF2"/>
        </a:accent1>
        <a:accent2>
          <a:srgbClr val="79B8F2"/>
        </a:accent2>
        <a:accent3>
          <a:srgbClr val="AAAAAD"/>
        </a:accent3>
        <a:accent4>
          <a:srgbClr val="DADADA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D9CF4C"/>
        </a:accent1>
        <a:accent2>
          <a:srgbClr val="9B9BF2"/>
        </a:accent2>
        <a:accent3>
          <a:srgbClr val="AAAAAD"/>
        </a:accent3>
        <a:accent4>
          <a:srgbClr val="DADADA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33"/>
        </a:dk2>
        <a:lt2>
          <a:srgbClr val="FFFFFF"/>
        </a:lt2>
        <a:accent1>
          <a:srgbClr val="72CC5C"/>
        </a:accent1>
        <a:accent2>
          <a:srgbClr val="E6B52E"/>
        </a:accent2>
        <a:accent3>
          <a:srgbClr val="AAAAAD"/>
        </a:accent3>
        <a:accent4>
          <a:srgbClr val="DADADA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9BF2"/>
        </a:accent1>
        <a:accent2>
          <a:srgbClr val="B4ACF2"/>
        </a:accent2>
        <a:accent3>
          <a:srgbClr val="FFFFFF"/>
        </a:accent3>
        <a:accent4>
          <a:srgbClr val="000000"/>
        </a:accent4>
        <a:accent5>
          <a:srgbClr val="CBCBF7"/>
        </a:accent5>
        <a:accent6>
          <a:srgbClr val="A39BDB"/>
        </a:accent6>
        <a:hlink>
          <a:srgbClr val="B9C2F0"/>
        </a:hlink>
        <a:folHlink>
          <a:srgbClr val="D2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AF2"/>
        </a:accent1>
        <a:accent2>
          <a:srgbClr val="79B8F2"/>
        </a:accent2>
        <a:accent3>
          <a:srgbClr val="FFFFFF"/>
        </a:accent3>
        <a:accent4>
          <a:srgbClr val="000000"/>
        </a:accent4>
        <a:accent5>
          <a:srgbClr val="E3D2F7"/>
        </a:accent5>
        <a:accent6>
          <a:srgbClr val="6DA6DB"/>
        </a:accent6>
        <a:hlink>
          <a:srgbClr val="BFBFFF"/>
        </a:hlink>
        <a:folHlink>
          <a:srgbClr val="ED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CF4C"/>
        </a:accent1>
        <a:accent2>
          <a:srgbClr val="9B9BF2"/>
        </a:accent2>
        <a:accent3>
          <a:srgbClr val="FFFFFF"/>
        </a:accent3>
        <a:accent4>
          <a:srgbClr val="000000"/>
        </a:accent4>
        <a:accent5>
          <a:srgbClr val="E9E4B2"/>
        </a:accent5>
        <a:accent6>
          <a:srgbClr val="8C8CDB"/>
        </a:accent6>
        <a:hlink>
          <a:srgbClr val="F2BF85"/>
        </a:hlink>
        <a:folHlink>
          <a:srgbClr val="D4E6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2CC5C"/>
        </a:accent1>
        <a:accent2>
          <a:srgbClr val="E6B52E"/>
        </a:accent2>
        <a:accent3>
          <a:srgbClr val="FFFFFF"/>
        </a:accent3>
        <a:accent4>
          <a:srgbClr val="000000"/>
        </a:accent4>
        <a:accent5>
          <a:srgbClr val="BCE2B5"/>
        </a:accent5>
        <a:accent6>
          <a:srgbClr val="D0A429"/>
        </a:accent6>
        <a:hlink>
          <a:srgbClr val="BFBFFF"/>
        </a:hlink>
        <a:folHlink>
          <a:srgbClr val="F7AD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med_0093_slide</Template>
  <TotalTime>2459</TotalTime>
  <Words>4029</Words>
  <Application>Microsoft Office PowerPoint</Application>
  <PresentationFormat>On-screen Show (4:3)</PresentationFormat>
  <Paragraphs>790</Paragraphs>
  <Slides>70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med_0093_slide</vt:lpstr>
      <vt:lpstr>1_Default Design</vt:lpstr>
      <vt:lpstr>Bitmap Image</vt:lpstr>
      <vt:lpstr>Основни жизнени параметри</vt:lpstr>
      <vt:lpstr>Основни жизнени параметри</vt:lpstr>
      <vt:lpstr>Определение за циркулаторен шок</vt:lpstr>
      <vt:lpstr>PowerPoint Presentation</vt:lpstr>
      <vt:lpstr>PowerPoint Presentation</vt:lpstr>
      <vt:lpstr>Клетъчни промени при шок</vt:lpstr>
      <vt:lpstr>Внимание!</vt:lpstr>
      <vt:lpstr>Детерминанти на шока</vt:lpstr>
      <vt:lpstr>Класификация на шока</vt:lpstr>
      <vt:lpstr>Разпределение на видовете шок при пациенти в ИО</vt:lpstr>
      <vt:lpstr>NB !</vt:lpstr>
      <vt:lpstr>ХИПОВОЛЕМИЧЕН ШОК  доцент д-р Господин ДИМОВ, дм</vt:lpstr>
      <vt:lpstr>Определение</vt:lpstr>
      <vt:lpstr>Разпределение на течностите в организма</vt:lpstr>
      <vt:lpstr>Хиповолемичен шок</vt:lpstr>
      <vt:lpstr>Хиповолемичен шок</vt:lpstr>
      <vt:lpstr>Причини за хиповолемичния шок</vt:lpstr>
      <vt:lpstr>Причини за хиповолемичния шок</vt:lpstr>
      <vt:lpstr>Приблизителна  кръвозагуба</vt:lpstr>
      <vt:lpstr>PowerPoint Presentation</vt:lpstr>
      <vt:lpstr>PowerPoint Presentation</vt:lpstr>
      <vt:lpstr>Патофизиологични промени</vt:lpstr>
      <vt:lpstr>Диагностични задачи</vt:lpstr>
      <vt:lpstr>Дали пациентът е в шок?</vt:lpstr>
      <vt:lpstr>Дали пациентът е в шок?</vt:lpstr>
      <vt:lpstr>Да се определят причините за шока</vt:lpstr>
      <vt:lpstr>I Диагностично ниво – начална оценка</vt:lpstr>
      <vt:lpstr>PowerPoint Presentation</vt:lpstr>
      <vt:lpstr>PowerPoint Presentation</vt:lpstr>
      <vt:lpstr>I Диагностично ниво – начална оценка</vt:lpstr>
      <vt:lpstr>I Диагностично ниво – начална оценка</vt:lpstr>
      <vt:lpstr>I Диагностично ниво – начална оценка</vt:lpstr>
      <vt:lpstr>I Диагностично ниво – начална оценка</vt:lpstr>
      <vt:lpstr>Определяне на кръвозагубата</vt:lpstr>
      <vt:lpstr>Класификация на хиповолемичния шок</vt:lpstr>
      <vt:lpstr>Клас I</vt:lpstr>
      <vt:lpstr>Клас II</vt:lpstr>
      <vt:lpstr>Клас III</vt:lpstr>
      <vt:lpstr>Клас IV</vt:lpstr>
      <vt:lpstr>PowerPoint Presentation</vt:lpstr>
      <vt:lpstr>Клиничен отговор на организма</vt:lpstr>
      <vt:lpstr>Фази и основни цели в лечението на шока</vt:lpstr>
      <vt:lpstr>Фази и основни цели в лечението на шока</vt:lpstr>
      <vt:lpstr>При клинични белези на шок</vt:lpstr>
      <vt:lpstr>При клинични белези на шок</vt:lpstr>
      <vt:lpstr>Поведение в Спешно приемно отделение</vt:lpstr>
      <vt:lpstr>Поведение в Спешно приемно отделение</vt:lpstr>
      <vt:lpstr>Оптимизирайте транспорта на кислород до тъканите!</vt:lpstr>
      <vt:lpstr>Инфузионна терапия</vt:lpstr>
      <vt:lpstr>Инфузионна терапия</vt:lpstr>
      <vt:lpstr>Контрол на кръвозагубата!</vt:lpstr>
      <vt:lpstr>Начална хемостаза</vt:lpstr>
      <vt:lpstr>Точки на външна компресия</vt:lpstr>
      <vt:lpstr>Контрол на кръвозагубата!</vt:lpstr>
      <vt:lpstr>Лабораторни изследвания</vt:lpstr>
      <vt:lpstr>Лабораторни изследвания</vt:lpstr>
      <vt:lpstr>Допълнителна образна диагностика</vt:lpstr>
      <vt:lpstr>При пациентки в детеродна възраст</vt:lpstr>
      <vt:lpstr>Допълнителни изследвания</vt:lpstr>
      <vt:lpstr>За мониторинга</vt:lpstr>
      <vt:lpstr>Поведение при хиповолемичен шок в ИО</vt:lpstr>
      <vt:lpstr>Поведение при хиповолемичен шок в ИО</vt:lpstr>
      <vt:lpstr>Клинични белези за адекватност на лечението</vt:lpstr>
      <vt:lpstr>Клинични белези за адекватност на лечението</vt:lpstr>
      <vt:lpstr>Инфузионно лечение</vt:lpstr>
      <vt:lpstr>Автохемотрансфузия</vt:lpstr>
      <vt:lpstr>Възможност за коагулопатия</vt:lpstr>
      <vt:lpstr>Заместващо кръвопреливане</vt:lpstr>
      <vt:lpstr>TXA</vt:lpstr>
      <vt:lpstr>Нашите най-чести грешки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Хиповолемичен шол</dc:title>
  <dc:creator>доцент д-р Господин ДИМОВ;дм</dc:creator>
  <cp:lastModifiedBy>OAILDOC</cp:lastModifiedBy>
  <cp:revision>48</cp:revision>
  <dcterms:created xsi:type="dcterms:W3CDTF">2016-10-13T09:44:10Z</dcterms:created>
  <dcterms:modified xsi:type="dcterms:W3CDTF">2024-10-17T07:18:42Z</dcterms:modified>
  <cp:category>Лекция по АИМ за студенти по медицина</cp:category>
</cp:coreProperties>
</file>